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5" r:id="rId7"/>
    <p:sldId id="266" r:id="rId8"/>
    <p:sldId id="261" r:id="rId9"/>
    <p:sldId id="262" r:id="rId10"/>
    <p:sldId id="267" r:id="rId11"/>
    <p:sldId id="268" r:id="rId12"/>
    <p:sldId id="269" r:id="rId13"/>
    <p:sldId id="264" r:id="rId14"/>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608DE9C5-D554-4E9A-A85C-9AB15EF4A7F9}" type="datetimeFigureOut">
              <a:rPr lang="en-IN" smtClean="0"/>
              <a:t>27-01-2024</a:t>
            </a:fld>
            <a:endParaRPr lang="en-IN"/>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67354477-4203-4412-BBD6-E5060BCDC03A}" type="slidenum">
              <a:rPr lang="en-IN" smtClean="0"/>
              <a:t>‹#›</a:t>
            </a:fld>
            <a:endParaRPr lang="en-IN"/>
          </a:p>
        </p:txBody>
      </p:sp>
    </p:spTree>
    <p:extLst>
      <p:ext uri="{BB962C8B-B14F-4D97-AF65-F5344CB8AC3E}">
        <p14:creationId xmlns:p14="http://schemas.microsoft.com/office/powerpoint/2010/main" val="359513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7354477-4203-4412-BBD6-E5060BCDC03A}" type="slidenum">
              <a:rPr lang="en-IN" smtClean="0"/>
              <a:t>4</a:t>
            </a:fld>
            <a:endParaRPr lang="en-IN"/>
          </a:p>
        </p:txBody>
      </p:sp>
    </p:spTree>
    <p:extLst>
      <p:ext uri="{BB962C8B-B14F-4D97-AF65-F5344CB8AC3E}">
        <p14:creationId xmlns:p14="http://schemas.microsoft.com/office/powerpoint/2010/main" val="92125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7354477-4203-4412-BBD6-E5060BCDC03A}" type="slidenum">
              <a:rPr lang="en-IN" smtClean="0"/>
              <a:t>6</a:t>
            </a:fld>
            <a:endParaRPr lang="en-IN"/>
          </a:p>
        </p:txBody>
      </p:sp>
    </p:spTree>
    <p:extLst>
      <p:ext uri="{BB962C8B-B14F-4D97-AF65-F5344CB8AC3E}">
        <p14:creationId xmlns:p14="http://schemas.microsoft.com/office/powerpoint/2010/main" val="184315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7354477-4203-4412-BBD6-E5060BCDC03A}" type="slidenum">
              <a:rPr lang="en-IN" smtClean="0"/>
              <a:t>10</a:t>
            </a:fld>
            <a:endParaRPr lang="en-IN"/>
          </a:p>
        </p:txBody>
      </p:sp>
    </p:spTree>
    <p:extLst>
      <p:ext uri="{BB962C8B-B14F-4D97-AF65-F5344CB8AC3E}">
        <p14:creationId xmlns:p14="http://schemas.microsoft.com/office/powerpoint/2010/main" val="405139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79226"/>
            <a:ext cx="7810500" cy="6729095"/>
          </a:xfrm>
          <a:custGeom>
            <a:avLst/>
            <a:gdLst/>
            <a:ahLst/>
            <a:cxnLst/>
            <a:rect l="l" t="t" r="r" b="b"/>
            <a:pathLst>
              <a:path w="7810500" h="6729095">
                <a:moveTo>
                  <a:pt x="7656428" y="6728545"/>
                </a:moveTo>
                <a:lnTo>
                  <a:pt x="0" y="6728545"/>
                </a:lnTo>
                <a:lnTo>
                  <a:pt x="0" y="0"/>
                </a:lnTo>
                <a:lnTo>
                  <a:pt x="7656429" y="0"/>
                </a:lnTo>
                <a:lnTo>
                  <a:pt x="7704993" y="7863"/>
                </a:lnTo>
                <a:lnTo>
                  <a:pt x="7747228" y="29747"/>
                </a:lnTo>
                <a:lnTo>
                  <a:pt x="7780568" y="63087"/>
                </a:lnTo>
                <a:lnTo>
                  <a:pt x="7802452" y="105321"/>
                </a:lnTo>
                <a:lnTo>
                  <a:pt x="7810315" y="153885"/>
                </a:lnTo>
                <a:lnTo>
                  <a:pt x="7810315" y="6574659"/>
                </a:lnTo>
                <a:lnTo>
                  <a:pt x="7802452" y="6623223"/>
                </a:lnTo>
                <a:lnTo>
                  <a:pt x="7780568" y="6665457"/>
                </a:lnTo>
                <a:lnTo>
                  <a:pt x="7747228" y="6698798"/>
                </a:lnTo>
                <a:lnTo>
                  <a:pt x="7704993" y="6720681"/>
                </a:lnTo>
                <a:lnTo>
                  <a:pt x="7656428" y="6728545"/>
                </a:lnTo>
                <a:close/>
              </a:path>
            </a:pathLst>
          </a:custGeom>
          <a:solidFill>
            <a:srgbClr val="017353"/>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077325" y="1394309"/>
            <a:ext cx="4800753" cy="4800600"/>
          </a:xfrm>
          <a:prstGeom prst="rect">
            <a:avLst/>
          </a:prstGeom>
        </p:spPr>
      </p:pic>
      <p:pic>
        <p:nvPicPr>
          <p:cNvPr id="18" name="bg object 18"/>
          <p:cNvPicPr/>
          <p:nvPr/>
        </p:nvPicPr>
        <p:blipFill>
          <a:blip r:embed="rId3" cstate="print"/>
          <a:stretch>
            <a:fillRect/>
          </a:stretch>
        </p:blipFill>
        <p:spPr>
          <a:xfrm>
            <a:off x="13660476" y="3500910"/>
            <a:ext cx="4039598" cy="4038599"/>
          </a:xfrm>
          <a:prstGeom prst="rect">
            <a:avLst/>
          </a:prstGeom>
        </p:spPr>
      </p:pic>
      <p:pic>
        <p:nvPicPr>
          <p:cNvPr id="19" name="bg object 19"/>
          <p:cNvPicPr/>
          <p:nvPr/>
        </p:nvPicPr>
        <p:blipFill>
          <a:blip r:embed="rId4" cstate="print"/>
          <a:stretch>
            <a:fillRect/>
          </a:stretch>
        </p:blipFill>
        <p:spPr>
          <a:xfrm>
            <a:off x="10978387" y="6233008"/>
            <a:ext cx="3437589" cy="3437576"/>
          </a:xfrm>
          <a:prstGeom prst="rect">
            <a:avLst/>
          </a:prstGeom>
        </p:spPr>
      </p:pic>
      <p:sp>
        <p:nvSpPr>
          <p:cNvPr id="20" name="bg object 20"/>
          <p:cNvSpPr/>
          <p:nvPr/>
        </p:nvSpPr>
        <p:spPr>
          <a:xfrm>
            <a:off x="4788009" y="2503967"/>
            <a:ext cx="2307590" cy="0"/>
          </a:xfrm>
          <a:custGeom>
            <a:avLst/>
            <a:gdLst/>
            <a:ahLst/>
            <a:cxnLst/>
            <a:rect l="l" t="t" r="r" b="b"/>
            <a:pathLst>
              <a:path w="2307590">
                <a:moveTo>
                  <a:pt x="0" y="0"/>
                </a:moveTo>
                <a:lnTo>
                  <a:pt x="2307328" y="0"/>
                </a:lnTo>
              </a:path>
            </a:pathLst>
          </a:custGeom>
          <a:ln w="28574">
            <a:solidFill>
              <a:srgbClr val="FFFFFF"/>
            </a:solidFill>
          </a:ln>
        </p:spPr>
        <p:txBody>
          <a:bodyPr wrap="square" lIns="0" tIns="0" rIns="0" bIns="0" rtlCol="0"/>
          <a:lstStyle/>
          <a:p>
            <a:endParaRPr/>
          </a:p>
        </p:txBody>
      </p:sp>
      <p:pic>
        <p:nvPicPr>
          <p:cNvPr id="21" name="bg object 21"/>
          <p:cNvPicPr/>
          <p:nvPr/>
        </p:nvPicPr>
        <p:blipFill>
          <a:blip r:embed="rId5" cstate="print"/>
          <a:stretch>
            <a:fillRect/>
          </a:stretch>
        </p:blipFill>
        <p:spPr>
          <a:xfrm>
            <a:off x="15997246" y="214523"/>
            <a:ext cx="2290752" cy="1628774"/>
          </a:xfrm>
          <a:prstGeom prst="rect">
            <a:avLst/>
          </a:prstGeom>
        </p:spPr>
      </p:pic>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49370" y="2907951"/>
            <a:ext cx="4467224" cy="4457700"/>
          </a:xfrm>
          <a:prstGeom prst="rect">
            <a:avLst/>
          </a:prstGeom>
        </p:spPr>
      </p:pic>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512" y="11"/>
            <a:ext cx="18259425" cy="10287000"/>
          </a:xfrm>
          <a:custGeom>
            <a:avLst/>
            <a:gdLst/>
            <a:ahLst/>
            <a:cxnLst/>
            <a:rect l="l" t="t" r="r" b="b"/>
            <a:pathLst>
              <a:path w="18259425" h="10287000">
                <a:moveTo>
                  <a:pt x="18259425" y="0"/>
                </a:moveTo>
                <a:lnTo>
                  <a:pt x="18259425" y="0"/>
                </a:lnTo>
                <a:lnTo>
                  <a:pt x="0" y="0"/>
                </a:lnTo>
                <a:lnTo>
                  <a:pt x="0" y="10286987"/>
                </a:lnTo>
                <a:lnTo>
                  <a:pt x="18259425" y="10286987"/>
                </a:lnTo>
                <a:lnTo>
                  <a:pt x="18259425" y="0"/>
                </a:lnTo>
                <a:close/>
              </a:path>
            </a:pathLst>
          </a:custGeom>
          <a:solidFill>
            <a:srgbClr val="017353"/>
          </a:solidFill>
        </p:spPr>
        <p:txBody>
          <a:bodyPr wrap="square" lIns="0" tIns="0" rIns="0" bIns="0" rtlCol="0"/>
          <a:lstStyle/>
          <a:p>
            <a:endParaRPr/>
          </a:p>
        </p:txBody>
      </p:sp>
      <p:sp>
        <p:nvSpPr>
          <p:cNvPr id="17" name="bg object 17"/>
          <p:cNvSpPr/>
          <p:nvPr/>
        </p:nvSpPr>
        <p:spPr>
          <a:xfrm>
            <a:off x="718159" y="795400"/>
            <a:ext cx="16779240" cy="5327015"/>
          </a:xfrm>
          <a:custGeom>
            <a:avLst/>
            <a:gdLst/>
            <a:ahLst/>
            <a:cxnLst/>
            <a:rect l="l" t="t" r="r" b="b"/>
            <a:pathLst>
              <a:path w="16779240" h="5327015">
                <a:moveTo>
                  <a:pt x="3133534" y="79527"/>
                </a:moveTo>
                <a:lnTo>
                  <a:pt x="0" y="79527"/>
                </a:lnTo>
                <a:lnTo>
                  <a:pt x="0" y="1234744"/>
                </a:lnTo>
                <a:lnTo>
                  <a:pt x="0" y="2134108"/>
                </a:lnTo>
                <a:lnTo>
                  <a:pt x="0" y="3286175"/>
                </a:lnTo>
                <a:lnTo>
                  <a:pt x="0" y="5326621"/>
                </a:lnTo>
                <a:lnTo>
                  <a:pt x="1225219" y="5326621"/>
                </a:lnTo>
                <a:lnTo>
                  <a:pt x="1225219" y="3286175"/>
                </a:lnTo>
                <a:lnTo>
                  <a:pt x="2855518" y="3286175"/>
                </a:lnTo>
                <a:lnTo>
                  <a:pt x="2855518" y="2134108"/>
                </a:lnTo>
                <a:lnTo>
                  <a:pt x="1225219" y="2134108"/>
                </a:lnTo>
                <a:lnTo>
                  <a:pt x="1225219" y="1234744"/>
                </a:lnTo>
                <a:lnTo>
                  <a:pt x="3133534" y="1234744"/>
                </a:lnTo>
                <a:lnTo>
                  <a:pt x="3133534" y="79527"/>
                </a:lnTo>
                <a:close/>
              </a:path>
              <a:path w="16779240" h="5327015">
                <a:moveTo>
                  <a:pt x="8456092" y="5246357"/>
                </a:moveTo>
                <a:lnTo>
                  <a:pt x="8155838" y="4283265"/>
                </a:lnTo>
                <a:lnTo>
                  <a:pt x="7795514" y="3127565"/>
                </a:lnTo>
                <a:lnTo>
                  <a:pt x="7362152" y="1737525"/>
                </a:lnTo>
                <a:lnTo>
                  <a:pt x="6820446" y="0"/>
                </a:lnTo>
                <a:lnTo>
                  <a:pt x="6558331" y="0"/>
                </a:lnTo>
                <a:lnTo>
                  <a:pt x="6558331" y="3127565"/>
                </a:lnTo>
                <a:lnTo>
                  <a:pt x="5742178" y="3127565"/>
                </a:lnTo>
                <a:lnTo>
                  <a:pt x="6153239" y="1737525"/>
                </a:lnTo>
                <a:lnTo>
                  <a:pt x="6558331" y="3127565"/>
                </a:lnTo>
                <a:lnTo>
                  <a:pt x="6558331" y="0"/>
                </a:lnTo>
                <a:lnTo>
                  <a:pt x="5537644" y="0"/>
                </a:lnTo>
                <a:lnTo>
                  <a:pt x="3897414" y="5246357"/>
                </a:lnTo>
                <a:lnTo>
                  <a:pt x="5114683" y="5246357"/>
                </a:lnTo>
                <a:lnTo>
                  <a:pt x="5398643" y="4283265"/>
                </a:lnTo>
                <a:lnTo>
                  <a:pt x="6901866" y="4283265"/>
                </a:lnTo>
                <a:lnTo>
                  <a:pt x="7193166" y="5246357"/>
                </a:lnTo>
                <a:lnTo>
                  <a:pt x="8456092" y="5246357"/>
                </a:lnTo>
                <a:close/>
              </a:path>
              <a:path w="16779240" h="5327015">
                <a:moveTo>
                  <a:pt x="12531611" y="3481070"/>
                </a:moveTo>
                <a:lnTo>
                  <a:pt x="12527699" y="3404870"/>
                </a:lnTo>
                <a:lnTo>
                  <a:pt x="12523165" y="3354070"/>
                </a:lnTo>
                <a:lnTo>
                  <a:pt x="12517323" y="3303270"/>
                </a:lnTo>
                <a:lnTo>
                  <a:pt x="12510199" y="3252470"/>
                </a:lnTo>
                <a:lnTo>
                  <a:pt x="12501778" y="3201670"/>
                </a:lnTo>
                <a:lnTo>
                  <a:pt x="12492050" y="3163570"/>
                </a:lnTo>
                <a:lnTo>
                  <a:pt x="12481027" y="3112770"/>
                </a:lnTo>
                <a:lnTo>
                  <a:pt x="12468720" y="3074670"/>
                </a:lnTo>
                <a:lnTo>
                  <a:pt x="12455106" y="3023870"/>
                </a:lnTo>
                <a:lnTo>
                  <a:pt x="12440196" y="2985770"/>
                </a:lnTo>
                <a:lnTo>
                  <a:pt x="12423991" y="2947670"/>
                </a:lnTo>
                <a:lnTo>
                  <a:pt x="12401334" y="2896870"/>
                </a:lnTo>
                <a:lnTo>
                  <a:pt x="12377204" y="2846070"/>
                </a:lnTo>
                <a:lnTo>
                  <a:pt x="12351626" y="2795270"/>
                </a:lnTo>
                <a:lnTo>
                  <a:pt x="12324613" y="2757170"/>
                </a:lnTo>
                <a:lnTo>
                  <a:pt x="12296191" y="2706370"/>
                </a:lnTo>
                <a:lnTo>
                  <a:pt x="12266397" y="2668270"/>
                </a:lnTo>
                <a:lnTo>
                  <a:pt x="12235231" y="2630170"/>
                </a:lnTo>
                <a:lnTo>
                  <a:pt x="12202732" y="2592070"/>
                </a:lnTo>
                <a:lnTo>
                  <a:pt x="12168911" y="2553970"/>
                </a:lnTo>
                <a:lnTo>
                  <a:pt x="12133809" y="2515870"/>
                </a:lnTo>
                <a:lnTo>
                  <a:pt x="12098172" y="2477770"/>
                </a:lnTo>
                <a:lnTo>
                  <a:pt x="12061609" y="2452370"/>
                </a:lnTo>
                <a:lnTo>
                  <a:pt x="12024106" y="2414270"/>
                </a:lnTo>
                <a:lnTo>
                  <a:pt x="11985638" y="2388870"/>
                </a:lnTo>
                <a:lnTo>
                  <a:pt x="11946204" y="2363470"/>
                </a:lnTo>
                <a:lnTo>
                  <a:pt x="11905780" y="2325370"/>
                </a:lnTo>
                <a:lnTo>
                  <a:pt x="11864378" y="2299970"/>
                </a:lnTo>
                <a:lnTo>
                  <a:pt x="11821960" y="2274570"/>
                </a:lnTo>
                <a:lnTo>
                  <a:pt x="11778539" y="2249170"/>
                </a:lnTo>
                <a:lnTo>
                  <a:pt x="11734089" y="2236470"/>
                </a:lnTo>
                <a:lnTo>
                  <a:pt x="11593944" y="2160270"/>
                </a:lnTo>
                <a:lnTo>
                  <a:pt x="11546523" y="2147570"/>
                </a:lnTo>
                <a:lnTo>
                  <a:pt x="11498796" y="2122170"/>
                </a:lnTo>
                <a:lnTo>
                  <a:pt x="11450803" y="2109470"/>
                </a:lnTo>
                <a:lnTo>
                  <a:pt x="11402581" y="2084070"/>
                </a:lnTo>
                <a:lnTo>
                  <a:pt x="11354143" y="2071370"/>
                </a:lnTo>
                <a:lnTo>
                  <a:pt x="11305540" y="2045970"/>
                </a:lnTo>
                <a:lnTo>
                  <a:pt x="11212297" y="2020570"/>
                </a:lnTo>
                <a:lnTo>
                  <a:pt x="11165891" y="1995170"/>
                </a:lnTo>
                <a:lnTo>
                  <a:pt x="10935995" y="1931670"/>
                </a:lnTo>
                <a:lnTo>
                  <a:pt x="10890441" y="1906270"/>
                </a:lnTo>
                <a:lnTo>
                  <a:pt x="10787926" y="1880870"/>
                </a:lnTo>
                <a:lnTo>
                  <a:pt x="10738968" y="1855470"/>
                </a:lnTo>
                <a:lnTo>
                  <a:pt x="10691609" y="1842770"/>
                </a:lnTo>
                <a:lnTo>
                  <a:pt x="10645940" y="1817370"/>
                </a:lnTo>
                <a:lnTo>
                  <a:pt x="10602011" y="1804670"/>
                </a:lnTo>
                <a:lnTo>
                  <a:pt x="10559898" y="1779270"/>
                </a:lnTo>
                <a:lnTo>
                  <a:pt x="10511041" y="1753870"/>
                </a:lnTo>
                <a:lnTo>
                  <a:pt x="10466057" y="1715770"/>
                </a:lnTo>
                <a:lnTo>
                  <a:pt x="10425125" y="1690370"/>
                </a:lnTo>
                <a:lnTo>
                  <a:pt x="10388448" y="1652270"/>
                </a:lnTo>
                <a:lnTo>
                  <a:pt x="10356190" y="1614170"/>
                </a:lnTo>
                <a:lnTo>
                  <a:pt x="10328745" y="1576070"/>
                </a:lnTo>
                <a:lnTo>
                  <a:pt x="10309593" y="1537970"/>
                </a:lnTo>
                <a:lnTo>
                  <a:pt x="10298366" y="1487170"/>
                </a:lnTo>
                <a:lnTo>
                  <a:pt x="10294696" y="1423670"/>
                </a:lnTo>
                <a:lnTo>
                  <a:pt x="10298874" y="1372870"/>
                </a:lnTo>
                <a:lnTo>
                  <a:pt x="10311549" y="1322070"/>
                </a:lnTo>
                <a:lnTo>
                  <a:pt x="10332885" y="1271270"/>
                </a:lnTo>
                <a:lnTo>
                  <a:pt x="10363086" y="1220470"/>
                </a:lnTo>
                <a:lnTo>
                  <a:pt x="10402316" y="1182370"/>
                </a:lnTo>
                <a:lnTo>
                  <a:pt x="10434104" y="1169670"/>
                </a:lnTo>
                <a:lnTo>
                  <a:pt x="10470324" y="1144270"/>
                </a:lnTo>
                <a:lnTo>
                  <a:pt x="10510926" y="1131570"/>
                </a:lnTo>
                <a:lnTo>
                  <a:pt x="10555821" y="1106170"/>
                </a:lnTo>
                <a:lnTo>
                  <a:pt x="10604945" y="1093470"/>
                </a:lnTo>
                <a:lnTo>
                  <a:pt x="10658234" y="1093470"/>
                </a:lnTo>
                <a:lnTo>
                  <a:pt x="10715625" y="1080770"/>
                </a:lnTo>
                <a:lnTo>
                  <a:pt x="10831563" y="1080770"/>
                </a:lnTo>
                <a:lnTo>
                  <a:pt x="10882655" y="1093470"/>
                </a:lnTo>
                <a:lnTo>
                  <a:pt x="10930382" y="1106170"/>
                </a:lnTo>
                <a:lnTo>
                  <a:pt x="10974756" y="1118870"/>
                </a:lnTo>
                <a:lnTo>
                  <a:pt x="11015790" y="1131570"/>
                </a:lnTo>
                <a:lnTo>
                  <a:pt x="11053521" y="1156970"/>
                </a:lnTo>
                <a:lnTo>
                  <a:pt x="11087951" y="1182370"/>
                </a:lnTo>
                <a:lnTo>
                  <a:pt x="11119129" y="1207770"/>
                </a:lnTo>
                <a:lnTo>
                  <a:pt x="11148060" y="1245870"/>
                </a:lnTo>
                <a:lnTo>
                  <a:pt x="11172901" y="1283970"/>
                </a:lnTo>
                <a:lnTo>
                  <a:pt x="11193742" y="1322070"/>
                </a:lnTo>
                <a:lnTo>
                  <a:pt x="11210646" y="1372870"/>
                </a:lnTo>
                <a:lnTo>
                  <a:pt x="11223676" y="1410970"/>
                </a:lnTo>
                <a:lnTo>
                  <a:pt x="11232896" y="1461770"/>
                </a:lnTo>
                <a:lnTo>
                  <a:pt x="11238382" y="1525270"/>
                </a:lnTo>
                <a:lnTo>
                  <a:pt x="11240199" y="1576070"/>
                </a:lnTo>
                <a:lnTo>
                  <a:pt x="11240199" y="1804670"/>
                </a:lnTo>
                <a:lnTo>
                  <a:pt x="12447054" y="1804670"/>
                </a:lnTo>
                <a:lnTo>
                  <a:pt x="12447054" y="1550670"/>
                </a:lnTo>
                <a:lnTo>
                  <a:pt x="12446356" y="1499870"/>
                </a:lnTo>
                <a:lnTo>
                  <a:pt x="12444247" y="1449070"/>
                </a:lnTo>
                <a:lnTo>
                  <a:pt x="12440742" y="1385570"/>
                </a:lnTo>
                <a:lnTo>
                  <a:pt x="12435853" y="1334770"/>
                </a:lnTo>
                <a:lnTo>
                  <a:pt x="12429579" y="1283970"/>
                </a:lnTo>
                <a:lnTo>
                  <a:pt x="12421946" y="1233170"/>
                </a:lnTo>
                <a:lnTo>
                  <a:pt x="12412942" y="1182370"/>
                </a:lnTo>
                <a:lnTo>
                  <a:pt x="12402591" y="1131570"/>
                </a:lnTo>
                <a:lnTo>
                  <a:pt x="12390895" y="1080770"/>
                </a:lnTo>
                <a:lnTo>
                  <a:pt x="12377865" y="1042670"/>
                </a:lnTo>
                <a:lnTo>
                  <a:pt x="12363501" y="991870"/>
                </a:lnTo>
                <a:lnTo>
                  <a:pt x="12347816" y="941070"/>
                </a:lnTo>
                <a:lnTo>
                  <a:pt x="12330824" y="902970"/>
                </a:lnTo>
                <a:lnTo>
                  <a:pt x="12312536" y="852170"/>
                </a:lnTo>
                <a:lnTo>
                  <a:pt x="12289269" y="814070"/>
                </a:lnTo>
                <a:lnTo>
                  <a:pt x="12264657" y="763270"/>
                </a:lnTo>
                <a:lnTo>
                  <a:pt x="12238698" y="712470"/>
                </a:lnTo>
                <a:lnTo>
                  <a:pt x="12211393" y="674370"/>
                </a:lnTo>
                <a:lnTo>
                  <a:pt x="12182754" y="623570"/>
                </a:lnTo>
                <a:lnTo>
                  <a:pt x="12152782" y="585470"/>
                </a:lnTo>
                <a:lnTo>
                  <a:pt x="12121502" y="547370"/>
                </a:lnTo>
                <a:lnTo>
                  <a:pt x="12088901" y="509270"/>
                </a:lnTo>
                <a:lnTo>
                  <a:pt x="12054992" y="471170"/>
                </a:lnTo>
                <a:lnTo>
                  <a:pt x="12019775" y="433070"/>
                </a:lnTo>
                <a:lnTo>
                  <a:pt x="11983276" y="394970"/>
                </a:lnTo>
                <a:lnTo>
                  <a:pt x="11945480" y="369570"/>
                </a:lnTo>
                <a:lnTo>
                  <a:pt x="11906923" y="331470"/>
                </a:lnTo>
                <a:lnTo>
                  <a:pt x="11867198" y="306070"/>
                </a:lnTo>
                <a:lnTo>
                  <a:pt x="11826329" y="280670"/>
                </a:lnTo>
                <a:lnTo>
                  <a:pt x="11784330" y="242570"/>
                </a:lnTo>
                <a:lnTo>
                  <a:pt x="11741252" y="217170"/>
                </a:lnTo>
                <a:lnTo>
                  <a:pt x="11697094" y="191770"/>
                </a:lnTo>
                <a:lnTo>
                  <a:pt x="11651894" y="179070"/>
                </a:lnTo>
                <a:lnTo>
                  <a:pt x="11605679" y="153670"/>
                </a:lnTo>
                <a:lnTo>
                  <a:pt x="11558486" y="128270"/>
                </a:lnTo>
                <a:lnTo>
                  <a:pt x="11461229" y="102870"/>
                </a:lnTo>
                <a:lnTo>
                  <a:pt x="11411229" y="77470"/>
                </a:lnTo>
                <a:lnTo>
                  <a:pt x="11273396" y="39370"/>
                </a:lnTo>
                <a:lnTo>
                  <a:pt x="11226533" y="39370"/>
                </a:lnTo>
                <a:lnTo>
                  <a:pt x="11131410" y="13970"/>
                </a:lnTo>
                <a:lnTo>
                  <a:pt x="11083188" y="13970"/>
                </a:lnTo>
                <a:lnTo>
                  <a:pt x="11034522" y="1270"/>
                </a:lnTo>
                <a:lnTo>
                  <a:pt x="10536428" y="1270"/>
                </a:lnTo>
                <a:lnTo>
                  <a:pt x="10487469" y="13970"/>
                </a:lnTo>
                <a:lnTo>
                  <a:pt x="10438790" y="13970"/>
                </a:lnTo>
                <a:lnTo>
                  <a:pt x="10342435" y="39370"/>
                </a:lnTo>
                <a:lnTo>
                  <a:pt x="10294810" y="39370"/>
                </a:lnTo>
                <a:lnTo>
                  <a:pt x="10154412" y="77470"/>
                </a:lnTo>
                <a:lnTo>
                  <a:pt x="10103485" y="102870"/>
                </a:lnTo>
                <a:lnTo>
                  <a:pt x="10004539" y="128270"/>
                </a:lnTo>
                <a:lnTo>
                  <a:pt x="9956546" y="153670"/>
                </a:lnTo>
                <a:lnTo>
                  <a:pt x="9909531" y="179070"/>
                </a:lnTo>
                <a:lnTo>
                  <a:pt x="9863506" y="191770"/>
                </a:lnTo>
                <a:lnTo>
                  <a:pt x="9818484" y="217170"/>
                </a:lnTo>
                <a:lnTo>
                  <a:pt x="9774479" y="242570"/>
                </a:lnTo>
                <a:lnTo>
                  <a:pt x="9731477" y="267970"/>
                </a:lnTo>
                <a:lnTo>
                  <a:pt x="9689503" y="293370"/>
                </a:lnTo>
                <a:lnTo>
                  <a:pt x="9648546" y="331470"/>
                </a:lnTo>
                <a:lnTo>
                  <a:pt x="9608629" y="356870"/>
                </a:lnTo>
                <a:lnTo>
                  <a:pt x="9569399" y="394970"/>
                </a:lnTo>
                <a:lnTo>
                  <a:pt x="9531464" y="420370"/>
                </a:lnTo>
                <a:lnTo>
                  <a:pt x="9494825" y="458470"/>
                </a:lnTo>
                <a:lnTo>
                  <a:pt x="9459519" y="496570"/>
                </a:lnTo>
                <a:lnTo>
                  <a:pt x="9425546" y="534670"/>
                </a:lnTo>
                <a:lnTo>
                  <a:pt x="9392920" y="572770"/>
                </a:lnTo>
                <a:lnTo>
                  <a:pt x="9361653" y="610870"/>
                </a:lnTo>
                <a:lnTo>
                  <a:pt x="9331757" y="648970"/>
                </a:lnTo>
                <a:lnTo>
                  <a:pt x="9303258" y="687070"/>
                </a:lnTo>
                <a:lnTo>
                  <a:pt x="9276156" y="737870"/>
                </a:lnTo>
                <a:lnTo>
                  <a:pt x="9250464" y="775970"/>
                </a:lnTo>
                <a:lnTo>
                  <a:pt x="9226207" y="826770"/>
                </a:lnTo>
                <a:lnTo>
                  <a:pt x="9206357" y="864870"/>
                </a:lnTo>
                <a:lnTo>
                  <a:pt x="9187967" y="915670"/>
                </a:lnTo>
                <a:lnTo>
                  <a:pt x="9171051" y="953770"/>
                </a:lnTo>
                <a:lnTo>
                  <a:pt x="9155608" y="991870"/>
                </a:lnTo>
                <a:lnTo>
                  <a:pt x="9141638" y="1042670"/>
                </a:lnTo>
                <a:lnTo>
                  <a:pt x="9129141" y="1093470"/>
                </a:lnTo>
                <a:lnTo>
                  <a:pt x="9118105" y="1131570"/>
                </a:lnTo>
                <a:lnTo>
                  <a:pt x="9108542" y="1182370"/>
                </a:lnTo>
                <a:lnTo>
                  <a:pt x="9100464" y="1233170"/>
                </a:lnTo>
                <a:lnTo>
                  <a:pt x="9093835" y="1283970"/>
                </a:lnTo>
                <a:lnTo>
                  <a:pt x="9088691" y="1334770"/>
                </a:lnTo>
                <a:lnTo>
                  <a:pt x="9085021" y="1385570"/>
                </a:lnTo>
                <a:lnTo>
                  <a:pt x="9082811" y="1436370"/>
                </a:lnTo>
                <a:lnTo>
                  <a:pt x="9082075" y="1487170"/>
                </a:lnTo>
                <a:lnTo>
                  <a:pt x="9082761" y="1550670"/>
                </a:lnTo>
                <a:lnTo>
                  <a:pt x="9084843" y="1601470"/>
                </a:lnTo>
                <a:lnTo>
                  <a:pt x="9088298" y="1664970"/>
                </a:lnTo>
                <a:lnTo>
                  <a:pt x="9093149" y="1715770"/>
                </a:lnTo>
                <a:lnTo>
                  <a:pt x="9099372" y="1766570"/>
                </a:lnTo>
                <a:lnTo>
                  <a:pt x="9106979" y="1817370"/>
                </a:lnTo>
                <a:lnTo>
                  <a:pt x="9115971" y="1868170"/>
                </a:lnTo>
                <a:lnTo>
                  <a:pt x="9126347" y="1918970"/>
                </a:lnTo>
                <a:lnTo>
                  <a:pt x="9138107" y="1969770"/>
                </a:lnTo>
                <a:lnTo>
                  <a:pt x="9151252" y="2007870"/>
                </a:lnTo>
                <a:lnTo>
                  <a:pt x="9167343" y="2058670"/>
                </a:lnTo>
                <a:lnTo>
                  <a:pt x="9184856" y="2109470"/>
                </a:lnTo>
                <a:lnTo>
                  <a:pt x="9203792" y="2160270"/>
                </a:lnTo>
                <a:lnTo>
                  <a:pt x="9224137" y="2198370"/>
                </a:lnTo>
                <a:lnTo>
                  <a:pt x="9245917" y="2249170"/>
                </a:lnTo>
                <a:lnTo>
                  <a:pt x="9269120" y="2287270"/>
                </a:lnTo>
                <a:lnTo>
                  <a:pt x="9293746" y="2325370"/>
                </a:lnTo>
                <a:lnTo>
                  <a:pt x="9319806" y="2363470"/>
                </a:lnTo>
                <a:lnTo>
                  <a:pt x="9347276" y="2401570"/>
                </a:lnTo>
                <a:lnTo>
                  <a:pt x="9378886" y="2452370"/>
                </a:lnTo>
                <a:lnTo>
                  <a:pt x="9411741" y="2490470"/>
                </a:lnTo>
                <a:lnTo>
                  <a:pt x="9445815" y="2528570"/>
                </a:lnTo>
                <a:lnTo>
                  <a:pt x="9481083" y="2566670"/>
                </a:lnTo>
                <a:lnTo>
                  <a:pt x="9517507" y="2592070"/>
                </a:lnTo>
                <a:lnTo>
                  <a:pt x="9555099" y="2630170"/>
                </a:lnTo>
                <a:lnTo>
                  <a:pt x="9593809" y="2655570"/>
                </a:lnTo>
                <a:lnTo>
                  <a:pt x="9633610" y="2693670"/>
                </a:lnTo>
                <a:lnTo>
                  <a:pt x="9672803" y="2719070"/>
                </a:lnTo>
                <a:lnTo>
                  <a:pt x="9752901" y="2769870"/>
                </a:lnTo>
                <a:lnTo>
                  <a:pt x="9835413" y="2820670"/>
                </a:lnTo>
                <a:lnTo>
                  <a:pt x="9920554" y="2871470"/>
                </a:lnTo>
                <a:lnTo>
                  <a:pt x="9964153" y="2884170"/>
                </a:lnTo>
                <a:lnTo>
                  <a:pt x="10061397" y="2934970"/>
                </a:lnTo>
                <a:lnTo>
                  <a:pt x="10111092" y="2947670"/>
                </a:lnTo>
                <a:lnTo>
                  <a:pt x="10161333" y="2973070"/>
                </a:lnTo>
                <a:lnTo>
                  <a:pt x="10211968" y="2985770"/>
                </a:lnTo>
                <a:lnTo>
                  <a:pt x="10262870" y="3011170"/>
                </a:lnTo>
                <a:lnTo>
                  <a:pt x="10313911" y="3023870"/>
                </a:lnTo>
                <a:lnTo>
                  <a:pt x="10410203" y="3061970"/>
                </a:lnTo>
                <a:lnTo>
                  <a:pt x="10504881" y="3087370"/>
                </a:lnTo>
                <a:lnTo>
                  <a:pt x="10551693" y="3112770"/>
                </a:lnTo>
                <a:lnTo>
                  <a:pt x="10644454" y="3138170"/>
                </a:lnTo>
                <a:lnTo>
                  <a:pt x="10695051" y="3163570"/>
                </a:lnTo>
                <a:lnTo>
                  <a:pt x="10744949" y="3176270"/>
                </a:lnTo>
                <a:lnTo>
                  <a:pt x="10794111" y="3201670"/>
                </a:lnTo>
                <a:lnTo>
                  <a:pt x="10842460" y="3214370"/>
                </a:lnTo>
                <a:lnTo>
                  <a:pt x="10889971" y="3239770"/>
                </a:lnTo>
                <a:lnTo>
                  <a:pt x="10936554" y="3252470"/>
                </a:lnTo>
                <a:lnTo>
                  <a:pt x="10984776" y="3277870"/>
                </a:lnTo>
                <a:lnTo>
                  <a:pt x="11030306" y="3303270"/>
                </a:lnTo>
                <a:lnTo>
                  <a:pt x="11073270" y="3328670"/>
                </a:lnTo>
                <a:lnTo>
                  <a:pt x="11113732" y="3354070"/>
                </a:lnTo>
                <a:lnTo>
                  <a:pt x="11151794" y="3379470"/>
                </a:lnTo>
                <a:lnTo>
                  <a:pt x="11189995" y="3417570"/>
                </a:lnTo>
                <a:lnTo>
                  <a:pt x="11223866" y="3455670"/>
                </a:lnTo>
                <a:lnTo>
                  <a:pt x="11253407" y="3493770"/>
                </a:lnTo>
                <a:lnTo>
                  <a:pt x="11278629" y="3531870"/>
                </a:lnTo>
                <a:lnTo>
                  <a:pt x="11297704" y="3582670"/>
                </a:lnTo>
                <a:lnTo>
                  <a:pt x="11311547" y="3633470"/>
                </a:lnTo>
                <a:lnTo>
                  <a:pt x="11319980" y="3684270"/>
                </a:lnTo>
                <a:lnTo>
                  <a:pt x="11322837" y="3747770"/>
                </a:lnTo>
                <a:lnTo>
                  <a:pt x="11321326" y="3785870"/>
                </a:lnTo>
                <a:lnTo>
                  <a:pt x="11316589" y="3823970"/>
                </a:lnTo>
                <a:lnTo>
                  <a:pt x="11308232" y="3862070"/>
                </a:lnTo>
                <a:lnTo>
                  <a:pt x="11295926" y="3900170"/>
                </a:lnTo>
                <a:lnTo>
                  <a:pt x="11282540" y="3925570"/>
                </a:lnTo>
                <a:lnTo>
                  <a:pt x="11265179" y="3963670"/>
                </a:lnTo>
                <a:lnTo>
                  <a:pt x="11217135" y="4014470"/>
                </a:lnTo>
                <a:lnTo>
                  <a:pt x="11185728" y="4039870"/>
                </a:lnTo>
                <a:lnTo>
                  <a:pt x="11148911" y="4065270"/>
                </a:lnTo>
                <a:lnTo>
                  <a:pt x="11106341" y="4090670"/>
                </a:lnTo>
                <a:lnTo>
                  <a:pt x="11057636" y="4103370"/>
                </a:lnTo>
                <a:lnTo>
                  <a:pt x="11012462" y="4116070"/>
                </a:lnTo>
                <a:lnTo>
                  <a:pt x="10962399" y="4128770"/>
                </a:lnTo>
                <a:lnTo>
                  <a:pt x="10907636" y="4141470"/>
                </a:lnTo>
                <a:lnTo>
                  <a:pt x="10674414" y="4141470"/>
                </a:lnTo>
                <a:lnTo>
                  <a:pt x="10623410" y="4128770"/>
                </a:lnTo>
                <a:lnTo>
                  <a:pt x="10575531" y="4116070"/>
                </a:lnTo>
                <a:lnTo>
                  <a:pt x="10531069" y="4103370"/>
                </a:lnTo>
                <a:lnTo>
                  <a:pt x="10481348" y="4077970"/>
                </a:lnTo>
                <a:lnTo>
                  <a:pt x="10435946" y="4052570"/>
                </a:lnTo>
                <a:lnTo>
                  <a:pt x="10394874" y="4027170"/>
                </a:lnTo>
                <a:lnTo>
                  <a:pt x="10358120" y="3989070"/>
                </a:lnTo>
                <a:lnTo>
                  <a:pt x="10324541" y="3950970"/>
                </a:lnTo>
                <a:lnTo>
                  <a:pt x="10295661" y="3900170"/>
                </a:lnTo>
                <a:lnTo>
                  <a:pt x="10271100" y="3862070"/>
                </a:lnTo>
                <a:lnTo>
                  <a:pt x="10250500" y="3811270"/>
                </a:lnTo>
                <a:lnTo>
                  <a:pt x="10235971" y="3760470"/>
                </a:lnTo>
                <a:lnTo>
                  <a:pt x="10224668" y="3709670"/>
                </a:lnTo>
                <a:lnTo>
                  <a:pt x="10216604" y="3658870"/>
                </a:lnTo>
                <a:lnTo>
                  <a:pt x="10211752" y="3608070"/>
                </a:lnTo>
                <a:lnTo>
                  <a:pt x="10210140" y="3557270"/>
                </a:lnTo>
                <a:lnTo>
                  <a:pt x="10210165" y="3544570"/>
                </a:lnTo>
                <a:lnTo>
                  <a:pt x="10210381" y="3531870"/>
                </a:lnTo>
                <a:lnTo>
                  <a:pt x="10210952" y="3519170"/>
                </a:lnTo>
                <a:lnTo>
                  <a:pt x="10212057" y="3506470"/>
                </a:lnTo>
                <a:lnTo>
                  <a:pt x="10213467" y="3481070"/>
                </a:lnTo>
                <a:lnTo>
                  <a:pt x="10214699" y="3468370"/>
                </a:lnTo>
                <a:lnTo>
                  <a:pt x="10215575" y="3455670"/>
                </a:lnTo>
                <a:lnTo>
                  <a:pt x="10215905" y="3442970"/>
                </a:lnTo>
                <a:lnTo>
                  <a:pt x="10215905" y="3277870"/>
                </a:lnTo>
                <a:lnTo>
                  <a:pt x="8993670" y="3277870"/>
                </a:lnTo>
                <a:lnTo>
                  <a:pt x="8993670" y="3442970"/>
                </a:lnTo>
                <a:lnTo>
                  <a:pt x="8993378" y="3455670"/>
                </a:lnTo>
                <a:lnTo>
                  <a:pt x="8992057" y="3481070"/>
                </a:lnTo>
                <a:lnTo>
                  <a:pt x="8991752" y="3493770"/>
                </a:lnTo>
                <a:lnTo>
                  <a:pt x="8990343" y="3519170"/>
                </a:lnTo>
                <a:lnTo>
                  <a:pt x="8989111" y="3544570"/>
                </a:lnTo>
                <a:lnTo>
                  <a:pt x="8988234" y="3569970"/>
                </a:lnTo>
                <a:lnTo>
                  <a:pt x="8987904" y="3595370"/>
                </a:lnTo>
                <a:lnTo>
                  <a:pt x="8988552" y="3646170"/>
                </a:lnTo>
                <a:lnTo>
                  <a:pt x="8990470" y="3696970"/>
                </a:lnTo>
                <a:lnTo>
                  <a:pt x="8993670" y="3747770"/>
                </a:lnTo>
                <a:lnTo>
                  <a:pt x="8998153" y="3798570"/>
                </a:lnTo>
                <a:lnTo>
                  <a:pt x="9003919" y="3849370"/>
                </a:lnTo>
                <a:lnTo>
                  <a:pt x="9010967" y="3900170"/>
                </a:lnTo>
                <a:lnTo>
                  <a:pt x="9019299" y="3950970"/>
                </a:lnTo>
                <a:lnTo>
                  <a:pt x="9028913" y="3989070"/>
                </a:lnTo>
                <a:lnTo>
                  <a:pt x="9039796" y="4039870"/>
                </a:lnTo>
                <a:lnTo>
                  <a:pt x="9051963" y="4090670"/>
                </a:lnTo>
                <a:lnTo>
                  <a:pt x="9065425" y="4128770"/>
                </a:lnTo>
                <a:lnTo>
                  <a:pt x="9080157" y="4179570"/>
                </a:lnTo>
                <a:lnTo>
                  <a:pt x="9096172" y="4217670"/>
                </a:lnTo>
                <a:lnTo>
                  <a:pt x="9113469" y="4268470"/>
                </a:lnTo>
                <a:lnTo>
                  <a:pt x="9132037" y="4306570"/>
                </a:lnTo>
                <a:lnTo>
                  <a:pt x="9154858" y="4357370"/>
                </a:lnTo>
                <a:lnTo>
                  <a:pt x="9178963" y="4395470"/>
                </a:lnTo>
                <a:lnTo>
                  <a:pt x="9204325" y="4446270"/>
                </a:lnTo>
                <a:lnTo>
                  <a:pt x="9230944" y="4484370"/>
                </a:lnTo>
                <a:lnTo>
                  <a:pt x="9258783" y="4522470"/>
                </a:lnTo>
                <a:lnTo>
                  <a:pt x="9287853" y="4573270"/>
                </a:lnTo>
                <a:lnTo>
                  <a:pt x="9318117" y="4611370"/>
                </a:lnTo>
                <a:lnTo>
                  <a:pt x="9349575" y="4649470"/>
                </a:lnTo>
                <a:lnTo>
                  <a:pt x="9382188" y="4687570"/>
                </a:lnTo>
                <a:lnTo>
                  <a:pt x="9415970" y="4725670"/>
                </a:lnTo>
                <a:lnTo>
                  <a:pt x="9450883" y="4751070"/>
                </a:lnTo>
                <a:lnTo>
                  <a:pt x="9486925" y="4789170"/>
                </a:lnTo>
                <a:lnTo>
                  <a:pt x="9524073" y="4827270"/>
                </a:lnTo>
                <a:lnTo>
                  <a:pt x="9561843" y="4852670"/>
                </a:lnTo>
                <a:lnTo>
                  <a:pt x="9600603" y="4890770"/>
                </a:lnTo>
                <a:lnTo>
                  <a:pt x="9640367" y="4916170"/>
                </a:lnTo>
                <a:lnTo>
                  <a:pt x="9681108" y="4941570"/>
                </a:lnTo>
                <a:lnTo>
                  <a:pt x="9722802" y="4966970"/>
                </a:lnTo>
                <a:lnTo>
                  <a:pt x="9765449" y="4992370"/>
                </a:lnTo>
                <a:lnTo>
                  <a:pt x="9809023" y="5017770"/>
                </a:lnTo>
                <a:lnTo>
                  <a:pt x="9853498" y="5043170"/>
                </a:lnTo>
                <a:lnTo>
                  <a:pt x="9898888" y="5068570"/>
                </a:lnTo>
                <a:lnTo>
                  <a:pt x="9945141" y="5081270"/>
                </a:lnTo>
                <a:lnTo>
                  <a:pt x="9992271" y="5106670"/>
                </a:lnTo>
                <a:lnTo>
                  <a:pt x="10040252" y="5119370"/>
                </a:lnTo>
                <a:lnTo>
                  <a:pt x="10089070" y="5144770"/>
                </a:lnTo>
                <a:lnTo>
                  <a:pt x="10334193" y="5208270"/>
                </a:lnTo>
                <a:lnTo>
                  <a:pt x="10384472" y="5208270"/>
                </a:lnTo>
                <a:lnTo>
                  <a:pt x="10435145" y="5220970"/>
                </a:lnTo>
                <a:lnTo>
                  <a:pt x="10486174" y="5220970"/>
                </a:lnTo>
                <a:lnTo>
                  <a:pt x="10537558" y="5233670"/>
                </a:lnTo>
                <a:lnTo>
                  <a:pt x="11009719" y="5233670"/>
                </a:lnTo>
                <a:lnTo>
                  <a:pt x="11060760" y="5220970"/>
                </a:lnTo>
                <a:lnTo>
                  <a:pt x="11111205" y="5220970"/>
                </a:lnTo>
                <a:lnTo>
                  <a:pt x="11161027" y="5208270"/>
                </a:lnTo>
                <a:lnTo>
                  <a:pt x="11210214" y="5208270"/>
                </a:lnTo>
                <a:lnTo>
                  <a:pt x="11400142" y="5157470"/>
                </a:lnTo>
                <a:lnTo>
                  <a:pt x="11445824" y="5157470"/>
                </a:lnTo>
                <a:lnTo>
                  <a:pt x="11496345" y="5132070"/>
                </a:lnTo>
                <a:lnTo>
                  <a:pt x="11594427" y="5106670"/>
                </a:lnTo>
                <a:lnTo>
                  <a:pt x="11641963" y="5081270"/>
                </a:lnTo>
                <a:lnTo>
                  <a:pt x="11688445" y="5068570"/>
                </a:lnTo>
                <a:lnTo>
                  <a:pt x="11733873" y="5043170"/>
                </a:lnTo>
                <a:lnTo>
                  <a:pt x="11778221" y="5017770"/>
                </a:lnTo>
                <a:lnTo>
                  <a:pt x="11821465" y="4992370"/>
                </a:lnTo>
                <a:lnTo>
                  <a:pt x="11863591" y="4966970"/>
                </a:lnTo>
                <a:lnTo>
                  <a:pt x="11904574" y="4941570"/>
                </a:lnTo>
                <a:lnTo>
                  <a:pt x="11944375" y="4916170"/>
                </a:lnTo>
                <a:lnTo>
                  <a:pt x="11983009" y="4890770"/>
                </a:lnTo>
                <a:lnTo>
                  <a:pt x="12020423" y="4852670"/>
                </a:lnTo>
                <a:lnTo>
                  <a:pt x="12057469" y="4827270"/>
                </a:lnTo>
                <a:lnTo>
                  <a:pt x="12093219" y="4789170"/>
                </a:lnTo>
                <a:lnTo>
                  <a:pt x="12127675" y="4751070"/>
                </a:lnTo>
                <a:lnTo>
                  <a:pt x="12160834" y="4712970"/>
                </a:lnTo>
                <a:lnTo>
                  <a:pt x="12192699" y="4674870"/>
                </a:lnTo>
                <a:lnTo>
                  <a:pt x="12223267" y="4636770"/>
                </a:lnTo>
                <a:lnTo>
                  <a:pt x="12252541" y="4598670"/>
                </a:lnTo>
                <a:lnTo>
                  <a:pt x="12280506" y="4560570"/>
                </a:lnTo>
                <a:lnTo>
                  <a:pt x="12307189" y="4509770"/>
                </a:lnTo>
                <a:lnTo>
                  <a:pt x="12332564" y="4471670"/>
                </a:lnTo>
                <a:lnTo>
                  <a:pt x="12356656" y="4420870"/>
                </a:lnTo>
                <a:lnTo>
                  <a:pt x="12379439" y="4370070"/>
                </a:lnTo>
                <a:lnTo>
                  <a:pt x="12400928" y="4319270"/>
                </a:lnTo>
                <a:lnTo>
                  <a:pt x="12418022" y="4281170"/>
                </a:lnTo>
                <a:lnTo>
                  <a:pt x="12433935" y="4243070"/>
                </a:lnTo>
                <a:lnTo>
                  <a:pt x="12448667" y="4192270"/>
                </a:lnTo>
                <a:lnTo>
                  <a:pt x="12462218" y="4141470"/>
                </a:lnTo>
                <a:lnTo>
                  <a:pt x="12474600" y="4103370"/>
                </a:lnTo>
                <a:lnTo>
                  <a:pt x="12485802" y="4052570"/>
                </a:lnTo>
                <a:lnTo>
                  <a:pt x="12495809" y="4001770"/>
                </a:lnTo>
                <a:lnTo>
                  <a:pt x="12504661" y="3950970"/>
                </a:lnTo>
                <a:lnTo>
                  <a:pt x="12512319" y="3900170"/>
                </a:lnTo>
                <a:lnTo>
                  <a:pt x="12518796" y="3849370"/>
                </a:lnTo>
                <a:lnTo>
                  <a:pt x="12524105" y="3785870"/>
                </a:lnTo>
                <a:lnTo>
                  <a:pt x="12528233" y="3735070"/>
                </a:lnTo>
                <a:lnTo>
                  <a:pt x="12531179" y="3684270"/>
                </a:lnTo>
                <a:lnTo>
                  <a:pt x="12531611" y="3671570"/>
                </a:lnTo>
                <a:lnTo>
                  <a:pt x="12531611" y="3481070"/>
                </a:lnTo>
                <a:close/>
              </a:path>
              <a:path w="16779240" h="5327015">
                <a:moveTo>
                  <a:pt x="16779189" y="54508"/>
                </a:moveTo>
                <a:lnTo>
                  <a:pt x="14543202" y="54508"/>
                </a:lnTo>
                <a:lnTo>
                  <a:pt x="14543202" y="53022"/>
                </a:lnTo>
                <a:lnTo>
                  <a:pt x="13616077" y="53022"/>
                </a:lnTo>
                <a:lnTo>
                  <a:pt x="13616077" y="54508"/>
                </a:lnTo>
                <a:lnTo>
                  <a:pt x="13203479" y="54508"/>
                </a:lnTo>
                <a:lnTo>
                  <a:pt x="13203479" y="1207211"/>
                </a:lnTo>
                <a:lnTo>
                  <a:pt x="14375511" y="1207211"/>
                </a:lnTo>
                <a:lnTo>
                  <a:pt x="14375511" y="5299392"/>
                </a:lnTo>
                <a:lnTo>
                  <a:pt x="15607145" y="5299392"/>
                </a:lnTo>
                <a:lnTo>
                  <a:pt x="15607145" y="1207211"/>
                </a:lnTo>
                <a:lnTo>
                  <a:pt x="16779189" y="1207211"/>
                </a:lnTo>
                <a:lnTo>
                  <a:pt x="16779189" y="54508"/>
                </a:lnTo>
                <a:close/>
              </a:path>
            </a:pathLst>
          </a:custGeom>
          <a:solidFill>
            <a:srgbClr val="FDFAFA"/>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91192" y="3257537"/>
            <a:ext cx="15705614" cy="3964940"/>
          </a:xfrm>
          <a:prstGeom prst="rect">
            <a:avLst/>
          </a:prstGeom>
        </p:spPr>
        <p:txBody>
          <a:bodyPr wrap="square" lIns="0" tIns="0" rIns="0" bIns="0">
            <a:spAutoFit/>
          </a:bodyPr>
          <a:lstStyle>
            <a:lvl1pPr>
              <a:defRPr sz="9500" b="1" i="0">
                <a:solidFill>
                  <a:srgbClr val="184034"/>
                </a:solidFill>
                <a:latin typeface="Roboto"/>
                <a:cs typeface="Roboto"/>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enor.co/view/chemistry-science-chemicalreaction-walterwhite-breakingbad-gif-544208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INFO@INFINITI8.ORG"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006509" y="3086100"/>
            <a:ext cx="4467224" cy="4457700"/>
          </a:xfrm>
          <a:prstGeom prst="rect">
            <a:avLst/>
          </a:prstGeom>
        </p:spPr>
      </p:pic>
      <p:sp>
        <p:nvSpPr>
          <p:cNvPr id="3" name="object 3"/>
          <p:cNvSpPr txBox="1">
            <a:spLocks noGrp="1"/>
          </p:cNvSpPr>
          <p:nvPr>
            <p:ph type="title"/>
          </p:nvPr>
        </p:nvSpPr>
        <p:spPr>
          <a:xfrm>
            <a:off x="1291192" y="3257537"/>
            <a:ext cx="15705614" cy="3069691"/>
          </a:xfrm>
          <a:prstGeom prst="rect">
            <a:avLst/>
          </a:prstGeom>
        </p:spPr>
        <p:txBody>
          <a:bodyPr vert="horz" wrap="square" lIns="0" tIns="974983" rIns="0" bIns="0" rtlCol="0">
            <a:spAutoFit/>
          </a:bodyPr>
          <a:lstStyle/>
          <a:p>
            <a:pPr algn="ctr">
              <a:lnSpc>
                <a:spcPct val="100000"/>
              </a:lnSpc>
              <a:spcBef>
                <a:spcPts val="100"/>
              </a:spcBef>
            </a:pPr>
            <a:r>
              <a:rPr lang="en-IN" spc="80" dirty="0"/>
              <a:t>Environmental</a:t>
            </a:r>
            <a:r>
              <a:rPr spc="-75" dirty="0"/>
              <a:t> </a:t>
            </a:r>
            <a:r>
              <a:rPr spc="60" dirty="0"/>
              <a:t>Emergencies</a:t>
            </a:r>
          </a:p>
          <a:p>
            <a:pPr algn="ctr">
              <a:lnSpc>
                <a:spcPct val="100000"/>
              </a:lnSpc>
              <a:spcBef>
                <a:spcPts val="2065"/>
              </a:spcBef>
            </a:pPr>
            <a:r>
              <a:rPr sz="2300" b="0" spc="-10" dirty="0">
                <a:solidFill>
                  <a:srgbClr val="295773"/>
                </a:solidFill>
                <a:latin typeface="Roboto"/>
                <a:cs typeface="Roboto"/>
              </a:rPr>
              <a:t>DEFINITION, </a:t>
            </a:r>
            <a:r>
              <a:rPr sz="2300" b="0" spc="-5" dirty="0">
                <a:solidFill>
                  <a:srgbClr val="295773"/>
                </a:solidFill>
                <a:latin typeface="Roboto"/>
                <a:cs typeface="Roboto"/>
              </a:rPr>
              <a:t>IDENTIFICATION, </a:t>
            </a:r>
            <a:r>
              <a:rPr sz="2300" b="0" spc="-10" dirty="0">
                <a:solidFill>
                  <a:srgbClr val="295773"/>
                </a:solidFill>
                <a:latin typeface="Roboto"/>
                <a:cs typeface="Roboto"/>
              </a:rPr>
              <a:t>CAUSES,</a:t>
            </a:r>
            <a:r>
              <a:rPr sz="2300" b="0" spc="-5" dirty="0">
                <a:solidFill>
                  <a:srgbClr val="295773"/>
                </a:solidFill>
                <a:latin typeface="Roboto"/>
                <a:cs typeface="Roboto"/>
              </a:rPr>
              <a:t> </a:t>
            </a:r>
            <a:r>
              <a:rPr sz="2300" b="0" spc="-20" dirty="0">
                <a:solidFill>
                  <a:srgbClr val="295773"/>
                </a:solidFill>
                <a:latin typeface="Roboto"/>
                <a:cs typeface="Roboto"/>
              </a:rPr>
              <a:t>SYMPTOMS,</a:t>
            </a:r>
            <a:r>
              <a:rPr sz="2300" b="0" spc="-5" dirty="0">
                <a:solidFill>
                  <a:srgbClr val="295773"/>
                </a:solidFill>
                <a:latin typeface="Roboto"/>
                <a:cs typeface="Roboto"/>
              </a:rPr>
              <a:t> </a:t>
            </a:r>
            <a:r>
              <a:rPr sz="2300" b="0" dirty="0">
                <a:solidFill>
                  <a:srgbClr val="295773"/>
                </a:solidFill>
                <a:latin typeface="Roboto"/>
                <a:cs typeface="Roboto"/>
              </a:rPr>
              <a:t>AND</a:t>
            </a:r>
            <a:r>
              <a:rPr sz="2300" b="0" spc="-5" dirty="0">
                <a:solidFill>
                  <a:srgbClr val="295773"/>
                </a:solidFill>
                <a:latin typeface="Roboto"/>
                <a:cs typeface="Roboto"/>
              </a:rPr>
              <a:t> </a:t>
            </a:r>
            <a:r>
              <a:rPr sz="2300" b="0" spc="5" dirty="0">
                <a:solidFill>
                  <a:srgbClr val="295773"/>
                </a:solidFill>
                <a:latin typeface="Roboto"/>
                <a:cs typeface="Roboto"/>
              </a:rPr>
              <a:t>TREATMENT</a:t>
            </a:r>
            <a:r>
              <a:rPr sz="2300" b="0" spc="-5" dirty="0">
                <a:solidFill>
                  <a:srgbClr val="295773"/>
                </a:solidFill>
                <a:latin typeface="Roboto"/>
                <a:cs typeface="Roboto"/>
              </a:rPr>
              <a:t> </a:t>
            </a:r>
            <a:r>
              <a:rPr sz="2300" b="0" spc="-25" dirty="0">
                <a:solidFill>
                  <a:srgbClr val="295773"/>
                </a:solidFill>
                <a:latin typeface="Roboto"/>
                <a:cs typeface="Roboto"/>
              </a:rPr>
              <a:t>GUIDE</a:t>
            </a:r>
            <a:endParaRPr sz="2300" dirty="0">
              <a:latin typeface="Roboto"/>
              <a:cs typeface="Roboto"/>
            </a:endParaRPr>
          </a:p>
        </p:txBody>
      </p:sp>
      <p:pic>
        <p:nvPicPr>
          <p:cNvPr id="6" name="Picture 5">
            <a:extLst>
              <a:ext uri="{FF2B5EF4-FFF2-40B4-BE49-F238E27FC236}">
                <a16:creationId xmlns:a16="http://schemas.microsoft.com/office/drawing/2014/main" id="{981C93B1-28CD-2489-A20E-6FD6DA4BCF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545489C4-4A16-F398-3DB1-FA6CA35CBFDF}"/>
              </a:ext>
            </a:extLst>
          </p:cNvPr>
          <p:cNvSpPr/>
          <p:nvPr/>
        </p:nvSpPr>
        <p:spPr>
          <a:xfrm>
            <a:off x="0" y="0"/>
            <a:ext cx="18288000" cy="10287000"/>
          </a:xfrm>
          <a:prstGeom prst="rect">
            <a:avLst/>
          </a:prstGeom>
          <a:solidFill>
            <a:srgbClr val="017353"/>
          </a:solidFill>
        </p:spPr>
        <p:txBody>
          <a:bodyPr wrap="square" lIns="0" tIns="0" rIns="0" bIns="0" rtlCol="0"/>
          <a:lstStyle/>
          <a:p>
            <a:pPr algn="ctr"/>
            <a:endParaRPr lang="en-US" sz="2000" dirty="0">
              <a:solidFill>
                <a:schemeClr val="bg1"/>
              </a:solidFill>
              <a:latin typeface="Roboto" panose="02000000000000000000" pitchFamily="2" charset="0"/>
            </a:endParaRPr>
          </a:p>
        </p:txBody>
      </p:sp>
      <p:sp>
        <p:nvSpPr>
          <p:cNvPr id="3" name="Content Placeholder 2">
            <a:extLst>
              <a:ext uri="{FF2B5EF4-FFF2-40B4-BE49-F238E27FC236}">
                <a16:creationId xmlns:a16="http://schemas.microsoft.com/office/drawing/2014/main" id="{77EE9FAC-C483-969E-DCA0-5486396691AC}"/>
              </a:ext>
            </a:extLst>
          </p:cNvPr>
          <p:cNvSpPr>
            <a:spLocks noGrp="1"/>
          </p:cNvSpPr>
          <p:nvPr>
            <p:ph sz="half" idx="2"/>
          </p:nvPr>
        </p:nvSpPr>
        <p:spPr>
          <a:xfrm>
            <a:off x="533400" y="117987"/>
            <a:ext cx="16459200" cy="9879628"/>
          </a:xfrm>
        </p:spPr>
        <p:txBody>
          <a:bodyPr/>
          <a:lstStyle/>
          <a:p>
            <a:pPr algn="ctr"/>
            <a:r>
              <a:rPr lang="en-IN" sz="4000" b="1" dirty="0">
                <a:solidFill>
                  <a:schemeClr val="bg1"/>
                </a:solidFill>
                <a:latin typeface="Roboto" panose="02000000000000000000" pitchFamily="2" charset="0"/>
              </a:rPr>
              <a:t>FIRST AID GUIDE</a:t>
            </a:r>
          </a:p>
          <a:p>
            <a:endParaRPr lang="en-IN" sz="3200" dirty="0">
              <a:solidFill>
                <a:schemeClr val="bg1"/>
              </a:solidFill>
              <a:latin typeface="Roboto" panose="02000000000000000000" pitchFamily="2" charset="0"/>
            </a:endParaRPr>
          </a:p>
          <a:p>
            <a:pPr marL="457200" indent="-457200">
              <a:buFont typeface="Arial" panose="020B0604020202020204" pitchFamily="34" charset="0"/>
              <a:buChar char="•"/>
            </a:pPr>
            <a:r>
              <a:rPr lang="en-US" sz="3000" b="1" dirty="0">
                <a:solidFill>
                  <a:schemeClr val="bg1"/>
                </a:solidFill>
                <a:latin typeface="Roboto" panose="02000000000000000000" pitchFamily="2" charset="0"/>
              </a:rPr>
              <a:t>Assess the situation</a:t>
            </a:r>
            <a:r>
              <a:rPr lang="en-US" sz="3000" dirty="0">
                <a:solidFill>
                  <a:schemeClr val="bg1"/>
                </a:solidFill>
                <a:latin typeface="Roboto" panose="02000000000000000000" pitchFamily="2" charset="0"/>
              </a:rPr>
              <a:t>: Ensure your safety and the safety of others before providing assistance.</a:t>
            </a:r>
          </a:p>
          <a:p>
            <a:pPr marL="457200" indent="-457200">
              <a:buFont typeface="Arial" panose="020B0604020202020204" pitchFamily="34" charset="0"/>
              <a:buChar char="•"/>
            </a:pPr>
            <a:r>
              <a:rPr lang="en-US" sz="3000" b="1" dirty="0">
                <a:solidFill>
                  <a:schemeClr val="bg1"/>
                </a:solidFill>
                <a:latin typeface="Roboto" panose="02000000000000000000" pitchFamily="2" charset="0"/>
              </a:rPr>
              <a:t>Call for help</a:t>
            </a:r>
            <a:r>
              <a:rPr lang="en-US" sz="3000" dirty="0">
                <a:solidFill>
                  <a:schemeClr val="bg1"/>
                </a:solidFill>
                <a:latin typeface="Roboto" panose="02000000000000000000" pitchFamily="2" charset="0"/>
              </a:rPr>
              <a:t>: Call for emergency services and provide information about the situation. Until the help arrives,</a:t>
            </a:r>
          </a:p>
          <a:p>
            <a:pPr marL="457200" indent="-457200">
              <a:buFont typeface="Arial" panose="020B0604020202020204" pitchFamily="34" charset="0"/>
              <a:buChar char="•"/>
            </a:pPr>
            <a:endParaRPr lang="en-US" sz="3000" dirty="0">
              <a:solidFill>
                <a:schemeClr val="bg1"/>
              </a:solidFill>
              <a:latin typeface="Roboto" panose="02000000000000000000" pitchFamily="2" charset="0"/>
            </a:endParaRPr>
          </a:p>
          <a:p>
            <a:pPr marL="457200" indent="-457200">
              <a:buFont typeface="Arial" panose="020B0604020202020204" pitchFamily="34" charset="0"/>
              <a:buChar char="•"/>
            </a:pPr>
            <a:r>
              <a:rPr lang="en-US" sz="3000" b="1" dirty="0">
                <a:solidFill>
                  <a:schemeClr val="bg1"/>
                </a:solidFill>
                <a:latin typeface="Roboto" panose="02000000000000000000" pitchFamily="2" charset="0"/>
              </a:rPr>
              <a:t>Evacuate if necessary</a:t>
            </a:r>
            <a:r>
              <a:rPr lang="en-US" sz="3000" dirty="0">
                <a:solidFill>
                  <a:schemeClr val="bg1"/>
                </a:solidFill>
                <a:latin typeface="Roboto" panose="02000000000000000000" pitchFamily="2" charset="0"/>
              </a:rPr>
              <a:t>: If there's a fire, explosion, or any immediate danger, evacuate the area following established safety procedures.</a:t>
            </a:r>
          </a:p>
          <a:p>
            <a:pPr marL="457200" indent="-457200">
              <a:buFont typeface="Arial" panose="020B0604020202020204" pitchFamily="34" charset="0"/>
              <a:buChar char="•"/>
            </a:pPr>
            <a:endParaRPr lang="en-US" sz="3000" dirty="0">
              <a:solidFill>
                <a:schemeClr val="bg1"/>
              </a:solidFill>
              <a:latin typeface="Roboto" panose="02000000000000000000" pitchFamily="2" charset="0"/>
            </a:endParaRPr>
          </a:p>
          <a:p>
            <a:pPr marL="457200" indent="-457200">
              <a:buFont typeface="Arial" panose="020B0604020202020204" pitchFamily="34" charset="0"/>
              <a:buChar char="•"/>
            </a:pPr>
            <a:r>
              <a:rPr lang="en-US" sz="3000" b="1" dirty="0">
                <a:solidFill>
                  <a:schemeClr val="bg1"/>
                </a:solidFill>
                <a:latin typeface="Roboto" panose="02000000000000000000" pitchFamily="2" charset="0"/>
              </a:rPr>
              <a:t>Chemical exposure</a:t>
            </a:r>
            <a:r>
              <a:rPr lang="en-US" sz="3000" dirty="0">
                <a:solidFill>
                  <a:schemeClr val="bg1"/>
                </a:solidFill>
                <a:latin typeface="Roboto" panose="02000000000000000000" pitchFamily="2" charset="0"/>
              </a:rPr>
              <a:t>: Rinse the affected areas with water for at least 15 minutes. Remove any contaminated clothing.</a:t>
            </a:r>
          </a:p>
          <a:p>
            <a:pPr marL="457200" indent="-457200">
              <a:buFont typeface="Arial" panose="020B0604020202020204" pitchFamily="34" charset="0"/>
              <a:buChar char="•"/>
            </a:pPr>
            <a:endParaRPr lang="en-US" sz="3000" dirty="0">
              <a:solidFill>
                <a:schemeClr val="bg1"/>
              </a:solidFill>
              <a:latin typeface="Roboto" panose="02000000000000000000" pitchFamily="2" charset="0"/>
            </a:endParaRPr>
          </a:p>
          <a:p>
            <a:pPr marL="457200" indent="-457200">
              <a:buFont typeface="Arial" panose="020B0604020202020204" pitchFamily="34" charset="0"/>
              <a:buChar char="•"/>
            </a:pPr>
            <a:r>
              <a:rPr lang="en-US" sz="3000" b="1" dirty="0">
                <a:solidFill>
                  <a:schemeClr val="bg1"/>
                </a:solidFill>
                <a:latin typeface="Roboto" panose="02000000000000000000" pitchFamily="2" charset="0"/>
              </a:rPr>
              <a:t>Cuts and abrasions</a:t>
            </a:r>
            <a:r>
              <a:rPr lang="en-US" sz="3000" dirty="0">
                <a:solidFill>
                  <a:schemeClr val="bg1"/>
                </a:solidFill>
                <a:latin typeface="Roboto" panose="02000000000000000000" pitchFamily="2" charset="0"/>
              </a:rPr>
              <a:t>: Clean the wound with mild soap and water. Apply sterile bandages.</a:t>
            </a:r>
          </a:p>
          <a:p>
            <a:pPr marL="457200" indent="-457200">
              <a:buFont typeface="Arial" panose="020B0604020202020204" pitchFamily="34" charset="0"/>
              <a:buChar char="•"/>
            </a:pPr>
            <a:r>
              <a:rPr lang="en-US" sz="3000" b="1" dirty="0">
                <a:solidFill>
                  <a:schemeClr val="bg1"/>
                </a:solidFill>
                <a:latin typeface="Roboto" panose="02000000000000000000" pitchFamily="2" charset="0"/>
              </a:rPr>
              <a:t>Burns</a:t>
            </a:r>
            <a:r>
              <a:rPr lang="en-US" sz="3000" dirty="0">
                <a:solidFill>
                  <a:schemeClr val="bg1"/>
                </a:solidFill>
                <a:latin typeface="Roboto" panose="02000000000000000000" pitchFamily="2" charset="0"/>
              </a:rPr>
              <a:t>: Cool burns with cold running water for at least 10 minutes. Do not use ice. Seek medical attention as soon as possible.</a:t>
            </a:r>
          </a:p>
          <a:p>
            <a:pPr marL="457200" indent="-457200">
              <a:buFont typeface="Arial" panose="020B0604020202020204" pitchFamily="34" charset="0"/>
              <a:buChar char="•"/>
            </a:pPr>
            <a:endParaRPr lang="en-US" sz="3000" dirty="0">
              <a:solidFill>
                <a:schemeClr val="bg1"/>
              </a:solidFill>
              <a:latin typeface="Roboto" panose="02000000000000000000" pitchFamily="2" charset="0"/>
            </a:endParaRPr>
          </a:p>
          <a:p>
            <a:pPr marL="457200" indent="-457200">
              <a:buFont typeface="Arial" panose="020B0604020202020204" pitchFamily="34" charset="0"/>
              <a:buChar char="•"/>
            </a:pPr>
            <a:r>
              <a:rPr lang="en-US" sz="3000" b="1" dirty="0">
                <a:solidFill>
                  <a:schemeClr val="bg1"/>
                </a:solidFill>
                <a:latin typeface="Roboto" panose="02000000000000000000" pitchFamily="2" charset="0"/>
              </a:rPr>
              <a:t>Eye injuries</a:t>
            </a:r>
            <a:r>
              <a:rPr lang="en-US" sz="3000" dirty="0">
                <a:solidFill>
                  <a:schemeClr val="bg1"/>
                </a:solidFill>
                <a:latin typeface="Roboto" panose="02000000000000000000" pitchFamily="2" charset="0"/>
              </a:rPr>
              <a:t>: Flush the eyes with water for at least 15 minutes. Seek medical attention promptly.</a:t>
            </a:r>
          </a:p>
          <a:p>
            <a:pPr marL="457200" indent="-457200">
              <a:buFont typeface="Arial" panose="020B0604020202020204" pitchFamily="34" charset="0"/>
              <a:buChar char="•"/>
            </a:pPr>
            <a:endParaRPr lang="en-US" sz="3000" dirty="0">
              <a:solidFill>
                <a:schemeClr val="bg1"/>
              </a:solidFill>
              <a:latin typeface="Roboto" panose="02000000000000000000" pitchFamily="2" charset="0"/>
            </a:endParaRPr>
          </a:p>
          <a:p>
            <a:pPr marL="457200" indent="-457200">
              <a:buFont typeface="Arial" panose="020B0604020202020204" pitchFamily="34" charset="0"/>
              <a:buChar char="•"/>
            </a:pPr>
            <a:r>
              <a:rPr lang="en-US" sz="3000" b="1" dirty="0">
                <a:solidFill>
                  <a:schemeClr val="bg1"/>
                </a:solidFill>
                <a:latin typeface="Roboto" panose="02000000000000000000" pitchFamily="2" charset="0"/>
              </a:rPr>
              <a:t>Electrical shock</a:t>
            </a:r>
            <a:r>
              <a:rPr lang="en-US" sz="3000" dirty="0">
                <a:solidFill>
                  <a:schemeClr val="bg1"/>
                </a:solidFill>
                <a:latin typeface="Roboto" panose="02000000000000000000" pitchFamily="2" charset="0"/>
              </a:rPr>
              <a:t>: Do not touch the person until the power is turned off. Perform CPR if necessary. </a:t>
            </a:r>
          </a:p>
        </p:txBody>
      </p:sp>
      <p:pic>
        <p:nvPicPr>
          <p:cNvPr id="2" name="Picture 1">
            <a:extLst>
              <a:ext uri="{FF2B5EF4-FFF2-40B4-BE49-F238E27FC236}">
                <a16:creationId xmlns:a16="http://schemas.microsoft.com/office/drawing/2014/main" id="{B4C4CCC9-ABCC-6036-025C-035D3EF903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extLst>
      <p:ext uri="{BB962C8B-B14F-4D97-AF65-F5344CB8AC3E}">
        <p14:creationId xmlns:p14="http://schemas.microsoft.com/office/powerpoint/2010/main" val="332986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B276883-6B3A-941E-6CA0-2533D548BDF9}"/>
              </a:ext>
            </a:extLst>
          </p:cNvPr>
          <p:cNvSpPr/>
          <p:nvPr/>
        </p:nvSpPr>
        <p:spPr>
          <a:xfrm>
            <a:off x="0" y="-13520"/>
            <a:ext cx="18288000" cy="10300519"/>
          </a:xfrm>
          <a:prstGeom prst="rect">
            <a:avLst/>
          </a:prstGeom>
          <a:solidFill>
            <a:srgbClr val="017353"/>
          </a:solid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017B85F4-A13B-0976-D404-32438C707164}"/>
              </a:ext>
            </a:extLst>
          </p:cNvPr>
          <p:cNvSpPr>
            <a:spLocks noGrp="1"/>
          </p:cNvSpPr>
          <p:nvPr>
            <p:ph sz="half" idx="2"/>
          </p:nvPr>
        </p:nvSpPr>
        <p:spPr>
          <a:xfrm>
            <a:off x="990600" y="419100"/>
            <a:ext cx="16306800" cy="7201972"/>
          </a:xfrm>
        </p:spPr>
        <p:txBody>
          <a:bodyPr/>
          <a:lstStyle/>
          <a:p>
            <a:pPr algn="ctr"/>
            <a:r>
              <a:rPr lang="en-IN" sz="4800" b="1" dirty="0">
                <a:solidFill>
                  <a:schemeClr val="bg1"/>
                </a:solidFill>
                <a:latin typeface="Roboto" panose="02000000000000000000" pitchFamily="2" charset="0"/>
              </a:rPr>
              <a:t>ASSESSMENT</a:t>
            </a:r>
          </a:p>
          <a:p>
            <a:pPr algn="l"/>
            <a:endParaRPr lang="en-IN" sz="5400" b="1" dirty="0">
              <a:solidFill>
                <a:schemeClr val="bg1"/>
              </a:solidFill>
              <a:latin typeface="Roboto" panose="02000000000000000000" pitchFamily="2" charset="0"/>
            </a:endParaRPr>
          </a:p>
          <a:p>
            <a:pPr marL="514350" indent="-514350">
              <a:buFont typeface="+mj-lt"/>
              <a:buAutoNum type="arabicPeriod"/>
            </a:pPr>
            <a:r>
              <a:rPr lang="en-US" sz="3000" dirty="0">
                <a:solidFill>
                  <a:schemeClr val="bg1"/>
                </a:solidFill>
                <a:latin typeface="Roboto" panose="02000000000000000000" pitchFamily="2" charset="0"/>
              </a:rPr>
              <a:t>You accidentally splash a small amount of concentrated acid on your hand in the lab. Your first step should be:</a:t>
            </a:r>
          </a:p>
          <a:p>
            <a:pPr marL="971550" lvl="1" indent="-514350">
              <a:buFont typeface="+mj-lt"/>
              <a:buAutoNum type="alphaLcParenR"/>
            </a:pPr>
            <a:r>
              <a:rPr lang="en-US" sz="3000" dirty="0">
                <a:solidFill>
                  <a:schemeClr val="bg1"/>
                </a:solidFill>
                <a:latin typeface="Roboto" panose="02000000000000000000" pitchFamily="2" charset="0"/>
              </a:rPr>
              <a:t>Apply cold water to the area immediately.</a:t>
            </a:r>
          </a:p>
          <a:p>
            <a:pPr marL="971550" lvl="1" indent="-514350">
              <a:buFont typeface="+mj-lt"/>
              <a:buAutoNum type="alphaLcParenR"/>
            </a:pPr>
            <a:r>
              <a:rPr lang="en-US" sz="3000" dirty="0">
                <a:solidFill>
                  <a:schemeClr val="bg1"/>
                </a:solidFill>
                <a:latin typeface="Roboto" panose="02000000000000000000" pitchFamily="2" charset="0"/>
              </a:rPr>
              <a:t>Neutralize the acid with a base like baking soda.</a:t>
            </a:r>
          </a:p>
          <a:p>
            <a:pPr marL="971550" lvl="1" indent="-514350">
              <a:buFont typeface="+mj-lt"/>
              <a:buAutoNum type="alphaLcParenR"/>
            </a:pPr>
            <a:r>
              <a:rPr lang="en-US" sz="3000" dirty="0">
                <a:solidFill>
                  <a:schemeClr val="bg1"/>
                </a:solidFill>
                <a:latin typeface="Roboto" panose="02000000000000000000" pitchFamily="2" charset="0"/>
              </a:rPr>
              <a:t>Call for help and follow emergency procedures.</a:t>
            </a:r>
          </a:p>
          <a:p>
            <a:pPr marL="971550" lvl="1" indent="-514350">
              <a:buFont typeface="+mj-lt"/>
              <a:buAutoNum type="alphaLcParenR"/>
            </a:pPr>
            <a:r>
              <a:rPr lang="en-US" sz="3000" dirty="0">
                <a:solidFill>
                  <a:schemeClr val="bg1"/>
                </a:solidFill>
                <a:latin typeface="Roboto" panose="02000000000000000000" pitchFamily="2" charset="0"/>
              </a:rPr>
              <a:t>Try to flush the acid away with tap water.</a:t>
            </a:r>
          </a:p>
          <a:p>
            <a:pPr lvl="1"/>
            <a:endParaRPr lang="en-US" sz="3000" dirty="0">
              <a:solidFill>
                <a:schemeClr val="bg1"/>
              </a:solidFill>
              <a:latin typeface="Roboto" panose="02000000000000000000" pitchFamily="2" charset="0"/>
            </a:endParaRPr>
          </a:p>
          <a:p>
            <a:pPr marL="514350" indent="-514350">
              <a:buFont typeface="+mj-lt"/>
              <a:buAutoNum type="arabicPeriod"/>
            </a:pPr>
            <a:r>
              <a:rPr lang="en-US" sz="3000" dirty="0">
                <a:solidFill>
                  <a:schemeClr val="bg1"/>
                </a:solidFill>
                <a:latin typeface="Roboto" panose="02000000000000000000" pitchFamily="2" charset="0"/>
              </a:rPr>
              <a:t>While working with open flames in the lab, your hair catches fire. What should you NOT do?</a:t>
            </a:r>
          </a:p>
          <a:p>
            <a:pPr marL="971550" lvl="1" indent="-514350">
              <a:buFont typeface="+mj-lt"/>
              <a:buAutoNum type="alphaLcParenR"/>
            </a:pPr>
            <a:r>
              <a:rPr lang="en-US" sz="3000" dirty="0">
                <a:solidFill>
                  <a:schemeClr val="bg1"/>
                </a:solidFill>
                <a:latin typeface="Roboto" panose="02000000000000000000" pitchFamily="2" charset="0"/>
              </a:rPr>
              <a:t>Stop, drop, and roll.</a:t>
            </a:r>
          </a:p>
          <a:p>
            <a:pPr marL="971550" lvl="1" indent="-514350">
              <a:buFont typeface="+mj-lt"/>
              <a:buAutoNum type="alphaLcParenR"/>
            </a:pPr>
            <a:r>
              <a:rPr lang="en-US" sz="3000" dirty="0">
                <a:solidFill>
                  <a:schemeClr val="bg1"/>
                </a:solidFill>
                <a:latin typeface="Roboto" panose="02000000000000000000" pitchFamily="2" charset="0"/>
              </a:rPr>
              <a:t>Pat the flames out with your bare hands.</a:t>
            </a:r>
          </a:p>
          <a:p>
            <a:pPr marL="971550" lvl="1" indent="-514350">
              <a:buFont typeface="+mj-lt"/>
              <a:buAutoNum type="alphaLcParenR"/>
            </a:pPr>
            <a:r>
              <a:rPr lang="en-US" sz="3000" dirty="0">
                <a:solidFill>
                  <a:schemeClr val="bg1"/>
                </a:solidFill>
                <a:latin typeface="Roboto" panose="02000000000000000000" pitchFamily="2" charset="0"/>
              </a:rPr>
              <a:t>Cover your face and head with a fire blanket.</a:t>
            </a:r>
          </a:p>
          <a:p>
            <a:pPr marL="971550" lvl="1" indent="-514350">
              <a:buFont typeface="+mj-lt"/>
              <a:buAutoNum type="alphaLcParenR"/>
            </a:pPr>
            <a:r>
              <a:rPr lang="en-US" sz="3000" dirty="0">
                <a:solidFill>
                  <a:schemeClr val="bg1"/>
                </a:solidFill>
                <a:latin typeface="Roboto" panose="02000000000000000000" pitchFamily="2" charset="0"/>
              </a:rPr>
              <a:t>Run outside for help.</a:t>
            </a:r>
          </a:p>
        </p:txBody>
      </p:sp>
      <p:sp>
        <p:nvSpPr>
          <p:cNvPr id="2" name="TextBox 1">
            <a:extLst>
              <a:ext uri="{FF2B5EF4-FFF2-40B4-BE49-F238E27FC236}">
                <a16:creationId xmlns:a16="http://schemas.microsoft.com/office/drawing/2014/main" id="{0216A8AD-543A-006A-C68F-5C470079B9CC}"/>
              </a:ext>
            </a:extLst>
          </p:cNvPr>
          <p:cNvSpPr txBox="1"/>
          <p:nvPr/>
        </p:nvSpPr>
        <p:spPr>
          <a:xfrm>
            <a:off x="1828800" y="8953500"/>
            <a:ext cx="7162800" cy="553998"/>
          </a:xfrm>
          <a:prstGeom prst="rect">
            <a:avLst/>
          </a:prstGeom>
          <a:noFill/>
        </p:spPr>
        <p:txBody>
          <a:bodyPr wrap="square" rtlCol="0">
            <a:spAutoFit/>
          </a:bodyPr>
          <a:lstStyle/>
          <a:p>
            <a:r>
              <a:rPr lang="en-IN" sz="3000" dirty="0">
                <a:solidFill>
                  <a:schemeClr val="bg1"/>
                </a:solidFill>
                <a:latin typeface="Roboto" panose="02000000000000000000" pitchFamily="2" charset="0"/>
                <a:ea typeface="Roboto" panose="02000000000000000000" pitchFamily="2" charset="0"/>
                <a:cs typeface="Roboto" panose="02000000000000000000" pitchFamily="2" charset="0"/>
              </a:rPr>
              <a:t>Answer: 1) c 2) b</a:t>
            </a:r>
          </a:p>
        </p:txBody>
      </p:sp>
      <p:pic>
        <p:nvPicPr>
          <p:cNvPr id="4" name="Picture 3">
            <a:extLst>
              <a:ext uri="{FF2B5EF4-FFF2-40B4-BE49-F238E27FC236}">
                <a16:creationId xmlns:a16="http://schemas.microsoft.com/office/drawing/2014/main" id="{AFE4118F-C6A3-5B12-DAF6-9FDCEB37AA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extLst>
      <p:ext uri="{BB962C8B-B14F-4D97-AF65-F5344CB8AC3E}">
        <p14:creationId xmlns:p14="http://schemas.microsoft.com/office/powerpoint/2010/main" val="6323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charRg st="307" end="398"/>
                                            </p:txEl>
                                          </p:spTgt>
                                        </p:tgtEl>
                                        <p:attrNameLst>
                                          <p:attrName>style.visibility</p:attrName>
                                        </p:attrNameLst>
                                      </p:cBhvr>
                                      <p:to>
                                        <p:strVal val="visible"/>
                                      </p:to>
                                    </p:set>
                                    <p:animEffect transition="in" filter="fade">
                                      <p:cBhvr>
                                        <p:cTn id="41" dur="1000"/>
                                        <p:tgtEl>
                                          <p:spTgt spid="3">
                                            <p:txEl>
                                              <p:charRg st="307" end="398"/>
                                            </p:txEl>
                                          </p:spTgt>
                                        </p:tgtEl>
                                      </p:cBhvr>
                                    </p:animEffect>
                                    <p:anim calcmode="lin" valueType="num">
                                      <p:cBhvr>
                                        <p:cTn id="42" dur="1000" fill="hold"/>
                                        <p:tgtEl>
                                          <p:spTgt spid="3">
                                            <p:txEl>
                                              <p:charRg st="307" end="39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charRg st="307" end="39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charRg st="398" end="420"/>
                                            </p:txEl>
                                          </p:spTgt>
                                        </p:tgtEl>
                                        <p:attrNameLst>
                                          <p:attrName>style.visibility</p:attrName>
                                        </p:attrNameLst>
                                      </p:cBhvr>
                                      <p:to>
                                        <p:strVal val="visible"/>
                                      </p:to>
                                    </p:set>
                                    <p:animEffect transition="in" filter="fade">
                                      <p:cBhvr>
                                        <p:cTn id="46" dur="1000"/>
                                        <p:tgtEl>
                                          <p:spTgt spid="3">
                                            <p:txEl>
                                              <p:charRg st="398" end="420"/>
                                            </p:txEl>
                                          </p:spTgt>
                                        </p:tgtEl>
                                      </p:cBhvr>
                                    </p:animEffect>
                                    <p:anim calcmode="lin" valueType="num">
                                      <p:cBhvr>
                                        <p:cTn id="47" dur="1000" fill="hold"/>
                                        <p:tgtEl>
                                          <p:spTgt spid="3">
                                            <p:txEl>
                                              <p:charRg st="398" end="42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charRg st="398" end="42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charRg st="420" end="461"/>
                                            </p:txEl>
                                          </p:spTgt>
                                        </p:tgtEl>
                                        <p:attrNameLst>
                                          <p:attrName>style.visibility</p:attrName>
                                        </p:attrNameLst>
                                      </p:cBhvr>
                                      <p:to>
                                        <p:strVal val="visible"/>
                                      </p:to>
                                    </p:set>
                                    <p:animEffect transition="in" filter="fade">
                                      <p:cBhvr>
                                        <p:cTn id="51" dur="1000"/>
                                        <p:tgtEl>
                                          <p:spTgt spid="3">
                                            <p:txEl>
                                              <p:charRg st="420" end="461"/>
                                            </p:txEl>
                                          </p:spTgt>
                                        </p:tgtEl>
                                      </p:cBhvr>
                                    </p:animEffect>
                                    <p:anim calcmode="lin" valueType="num">
                                      <p:cBhvr>
                                        <p:cTn id="52" dur="1000" fill="hold"/>
                                        <p:tgtEl>
                                          <p:spTgt spid="3">
                                            <p:txEl>
                                              <p:charRg st="420" end="461"/>
                                            </p:txEl>
                                          </p:spTgt>
                                        </p:tgtEl>
                                        <p:attrNameLst>
                                          <p:attrName>ppt_x</p:attrName>
                                        </p:attrNameLst>
                                      </p:cBhvr>
                                      <p:tavLst>
                                        <p:tav tm="0">
                                          <p:val>
                                            <p:strVal val="#ppt_x"/>
                                          </p:val>
                                        </p:tav>
                                        <p:tav tm="100000">
                                          <p:val>
                                            <p:strVal val="#ppt_x"/>
                                          </p:val>
                                        </p:tav>
                                      </p:tavLst>
                                    </p:anim>
                                    <p:anim calcmode="lin" valueType="num">
                                      <p:cBhvr>
                                        <p:cTn id="53" dur="1000" fill="hold"/>
                                        <p:tgtEl>
                                          <p:spTgt spid="3">
                                            <p:txEl>
                                              <p:charRg st="420" end="461"/>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charRg st="461" end="507"/>
                                            </p:txEl>
                                          </p:spTgt>
                                        </p:tgtEl>
                                        <p:attrNameLst>
                                          <p:attrName>style.visibility</p:attrName>
                                        </p:attrNameLst>
                                      </p:cBhvr>
                                      <p:to>
                                        <p:strVal val="visible"/>
                                      </p:to>
                                    </p:set>
                                    <p:animEffect transition="in" filter="fade">
                                      <p:cBhvr>
                                        <p:cTn id="56" dur="1000"/>
                                        <p:tgtEl>
                                          <p:spTgt spid="3">
                                            <p:txEl>
                                              <p:charRg st="461" end="507"/>
                                            </p:txEl>
                                          </p:spTgt>
                                        </p:tgtEl>
                                      </p:cBhvr>
                                    </p:animEffect>
                                    <p:anim calcmode="lin" valueType="num">
                                      <p:cBhvr>
                                        <p:cTn id="57" dur="1000" fill="hold"/>
                                        <p:tgtEl>
                                          <p:spTgt spid="3">
                                            <p:txEl>
                                              <p:charRg st="461" end="50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charRg st="461" end="50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charRg st="507" end="529"/>
                                            </p:txEl>
                                          </p:spTgt>
                                        </p:tgtEl>
                                        <p:attrNameLst>
                                          <p:attrName>style.visibility</p:attrName>
                                        </p:attrNameLst>
                                      </p:cBhvr>
                                      <p:to>
                                        <p:strVal val="visible"/>
                                      </p:to>
                                    </p:set>
                                    <p:animEffect transition="in" filter="fade">
                                      <p:cBhvr>
                                        <p:cTn id="61" dur="1000"/>
                                        <p:tgtEl>
                                          <p:spTgt spid="3">
                                            <p:txEl>
                                              <p:charRg st="507" end="529"/>
                                            </p:txEl>
                                          </p:spTgt>
                                        </p:tgtEl>
                                      </p:cBhvr>
                                    </p:animEffect>
                                    <p:anim calcmode="lin" valueType="num">
                                      <p:cBhvr>
                                        <p:cTn id="62" dur="1000" fill="hold"/>
                                        <p:tgtEl>
                                          <p:spTgt spid="3">
                                            <p:txEl>
                                              <p:charRg st="507" end="52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charRg st="507" end="529"/>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1000"/>
                                        <p:tgtEl>
                                          <p:spTgt spid="2"/>
                                        </p:tgtEl>
                                      </p:cBhvr>
                                    </p:animEffect>
                                    <p:anim calcmode="lin" valueType="num">
                                      <p:cBhvr>
                                        <p:cTn id="69" dur="1000" fill="hold"/>
                                        <p:tgtEl>
                                          <p:spTgt spid="2"/>
                                        </p:tgtEl>
                                        <p:attrNameLst>
                                          <p:attrName>ppt_x</p:attrName>
                                        </p:attrNameLst>
                                      </p:cBhvr>
                                      <p:tavLst>
                                        <p:tav tm="0">
                                          <p:val>
                                            <p:strVal val="#ppt_x"/>
                                          </p:val>
                                        </p:tav>
                                        <p:tav tm="100000">
                                          <p:val>
                                            <p:strVal val="#ppt_x"/>
                                          </p:val>
                                        </p:tav>
                                      </p:tavLst>
                                    </p:anim>
                                    <p:anim calcmode="lin" valueType="num">
                                      <p:cBhvr>
                                        <p:cTn id="7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B276883-6B3A-941E-6CA0-2533D548BDF9}"/>
              </a:ext>
            </a:extLst>
          </p:cNvPr>
          <p:cNvSpPr/>
          <p:nvPr/>
        </p:nvSpPr>
        <p:spPr>
          <a:xfrm>
            <a:off x="0" y="-13520"/>
            <a:ext cx="18288000" cy="10300519"/>
          </a:xfrm>
          <a:prstGeom prst="rect">
            <a:avLst/>
          </a:prstGeom>
          <a:solidFill>
            <a:srgbClr val="017353"/>
          </a:solid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017B85F4-A13B-0976-D404-32438C707164}"/>
              </a:ext>
            </a:extLst>
          </p:cNvPr>
          <p:cNvSpPr>
            <a:spLocks noGrp="1"/>
          </p:cNvSpPr>
          <p:nvPr>
            <p:ph sz="half" idx="2"/>
          </p:nvPr>
        </p:nvSpPr>
        <p:spPr>
          <a:xfrm>
            <a:off x="762000" y="419100"/>
            <a:ext cx="11353800" cy="9294852"/>
          </a:xfrm>
        </p:spPr>
        <p:txBody>
          <a:bodyPr/>
          <a:lstStyle/>
          <a:p>
            <a:pPr algn="ctr"/>
            <a:r>
              <a:rPr lang="en-IN" sz="4400" b="1" dirty="0">
                <a:solidFill>
                  <a:schemeClr val="bg1"/>
                </a:solidFill>
                <a:latin typeface="Roboto" panose="02000000000000000000" pitchFamily="2" charset="0"/>
              </a:rPr>
              <a:t>REFRESHER</a:t>
            </a:r>
          </a:p>
          <a:p>
            <a:pPr algn="ctr"/>
            <a:endParaRPr lang="en-IN" sz="2800" b="1"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800" dirty="0">
                <a:solidFill>
                  <a:schemeClr val="bg1"/>
                </a:solidFill>
                <a:latin typeface="Roboto" panose="02000000000000000000" pitchFamily="2" charset="0"/>
              </a:rPr>
              <a:t>Laboratory injuries are accidents or harm that occur in a laboratory setting, resulting from various hazards and substances. </a:t>
            </a:r>
          </a:p>
          <a:p>
            <a:pPr marL="457200" indent="-457200" algn="l">
              <a:buFont typeface="Arial" panose="020B0604020202020204" pitchFamily="34" charset="0"/>
              <a:buChar char="•"/>
            </a:pPr>
            <a:endParaRPr lang="en-US" sz="28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800" dirty="0">
                <a:solidFill>
                  <a:schemeClr val="bg1"/>
                </a:solidFill>
                <a:latin typeface="Roboto" panose="02000000000000000000" pitchFamily="2" charset="0"/>
              </a:rPr>
              <a:t>These injuries can occur from chemical exposure, fires, explosions, electrical incidents, cuts, burns, or other accidents during experiments or work. </a:t>
            </a:r>
          </a:p>
          <a:p>
            <a:pPr marL="457200" indent="-457200" algn="l">
              <a:buFont typeface="Arial" panose="020B0604020202020204" pitchFamily="34" charset="0"/>
              <a:buChar char="•"/>
            </a:pPr>
            <a:endParaRPr lang="en-US" sz="28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800" dirty="0">
                <a:solidFill>
                  <a:schemeClr val="bg1"/>
                </a:solidFill>
                <a:latin typeface="Roboto" panose="02000000000000000000" pitchFamily="2" charset="0"/>
              </a:rPr>
              <a:t>Symptoms include chemical burns, skin, eye irritation, injuries, cuts, abrasions, burns from fire or hot surfaces, dizziness or loss of consciousness.</a:t>
            </a:r>
          </a:p>
          <a:p>
            <a:pPr marL="457200" indent="-457200" algn="l">
              <a:buFont typeface="Arial" panose="020B0604020202020204" pitchFamily="34" charset="0"/>
              <a:buChar char="•"/>
            </a:pPr>
            <a:endParaRPr lang="en-US" sz="28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800" dirty="0">
                <a:solidFill>
                  <a:schemeClr val="bg1"/>
                </a:solidFill>
                <a:latin typeface="Roboto" panose="02000000000000000000" pitchFamily="2" charset="0"/>
              </a:rPr>
              <a:t>First Aid for laboratory injuries involves assessing the situation, calling for help, evacuation if necessary, rinsing affected areas with water, cleaning wounds with mild soap and water, cooling burns with cold running water, flushing eyes with water, and performing CPR if necessary. </a:t>
            </a:r>
          </a:p>
          <a:p>
            <a:pPr marL="457200" indent="-457200" algn="l">
              <a:buFont typeface="Arial" panose="020B0604020202020204" pitchFamily="34" charset="0"/>
              <a:buChar char="•"/>
            </a:pPr>
            <a:endParaRPr lang="en-US" sz="28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800" dirty="0">
                <a:solidFill>
                  <a:schemeClr val="bg1"/>
                </a:solidFill>
                <a:latin typeface="Roboto" panose="02000000000000000000" pitchFamily="2" charset="0"/>
              </a:rPr>
              <a:t>It is crucial to ensure the safety of others and call emergency services.</a:t>
            </a:r>
            <a:endParaRPr lang="en-IN" sz="2800" dirty="0">
              <a:solidFill>
                <a:schemeClr val="bg1"/>
              </a:solidFill>
              <a:latin typeface="Roboto" panose="02000000000000000000" pitchFamily="2" charset="0"/>
            </a:endParaRPr>
          </a:p>
        </p:txBody>
      </p:sp>
      <p:pic>
        <p:nvPicPr>
          <p:cNvPr id="8" name="Picture 7">
            <a:extLst>
              <a:ext uri="{FF2B5EF4-FFF2-40B4-BE49-F238E27FC236}">
                <a16:creationId xmlns:a16="http://schemas.microsoft.com/office/drawing/2014/main" id="{665840E7-4B22-449A-3C9E-EEC51B091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pic>
        <p:nvPicPr>
          <p:cNvPr id="5" name="Picture 4">
            <a:extLst>
              <a:ext uri="{FF2B5EF4-FFF2-40B4-BE49-F238E27FC236}">
                <a16:creationId xmlns:a16="http://schemas.microsoft.com/office/drawing/2014/main" id="{BDD15FD0-032C-EF65-AD70-E18AC9A658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268200" y="3340499"/>
            <a:ext cx="5792866" cy="3606001"/>
          </a:xfrm>
          <a:prstGeom prst="rect">
            <a:avLst/>
          </a:prstGeom>
        </p:spPr>
      </p:pic>
    </p:spTree>
    <p:extLst>
      <p:ext uri="{BB962C8B-B14F-4D97-AF65-F5344CB8AC3E}">
        <p14:creationId xmlns:p14="http://schemas.microsoft.com/office/powerpoint/2010/main" val="11031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charRg st="11" end="137"/>
                                            </p:txEl>
                                          </p:spTgt>
                                        </p:tgtEl>
                                        <p:attrNameLst>
                                          <p:attrName>style.visibility</p:attrName>
                                        </p:attrNameLst>
                                      </p:cBhvr>
                                      <p:to>
                                        <p:strVal val="visible"/>
                                      </p:to>
                                    </p:set>
                                    <p:animEffect transition="in" filter="fade">
                                      <p:cBhvr>
                                        <p:cTn id="14" dur="1000"/>
                                        <p:tgtEl>
                                          <p:spTgt spid="3">
                                            <p:txEl>
                                              <p:charRg st="11" end="137"/>
                                            </p:txEl>
                                          </p:spTgt>
                                        </p:tgtEl>
                                      </p:cBhvr>
                                    </p:animEffect>
                                    <p:anim calcmode="lin" valueType="num">
                                      <p:cBhvr>
                                        <p:cTn id="15" dur="1000" fill="hold"/>
                                        <p:tgtEl>
                                          <p:spTgt spid="3">
                                            <p:txEl>
                                              <p:charRg st="11" end="13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charRg st="11" end="137"/>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charRg st="138" end="289"/>
                                            </p:txEl>
                                          </p:spTgt>
                                        </p:tgtEl>
                                        <p:attrNameLst>
                                          <p:attrName>style.visibility</p:attrName>
                                        </p:attrNameLst>
                                      </p:cBhvr>
                                      <p:to>
                                        <p:strVal val="visible"/>
                                      </p:to>
                                    </p:set>
                                    <p:animEffect transition="in" filter="fade">
                                      <p:cBhvr>
                                        <p:cTn id="19" dur="1000"/>
                                        <p:tgtEl>
                                          <p:spTgt spid="3">
                                            <p:txEl>
                                              <p:charRg st="138" end="289"/>
                                            </p:txEl>
                                          </p:spTgt>
                                        </p:tgtEl>
                                      </p:cBhvr>
                                    </p:animEffect>
                                    <p:anim calcmode="lin" valueType="num">
                                      <p:cBhvr>
                                        <p:cTn id="20" dur="1000" fill="hold"/>
                                        <p:tgtEl>
                                          <p:spTgt spid="3">
                                            <p:txEl>
                                              <p:charRg st="138" end="289"/>
                                            </p:txEl>
                                          </p:spTgt>
                                        </p:tgtEl>
                                        <p:attrNameLst>
                                          <p:attrName>ppt_x</p:attrName>
                                        </p:attrNameLst>
                                      </p:cBhvr>
                                      <p:tavLst>
                                        <p:tav tm="0">
                                          <p:val>
                                            <p:strVal val="#ppt_x"/>
                                          </p:val>
                                        </p:tav>
                                        <p:tav tm="100000">
                                          <p:val>
                                            <p:strVal val="#ppt_x"/>
                                          </p:val>
                                        </p:tav>
                                      </p:tavLst>
                                    </p:anim>
                                    <p:anim calcmode="lin" valueType="num">
                                      <p:cBhvr>
                                        <p:cTn id="21" dur="1000" fill="hold"/>
                                        <p:tgtEl>
                                          <p:spTgt spid="3">
                                            <p:txEl>
                                              <p:charRg st="138" end="289"/>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charRg st="290" end="441"/>
                                            </p:txEl>
                                          </p:spTgt>
                                        </p:tgtEl>
                                        <p:attrNameLst>
                                          <p:attrName>style.visibility</p:attrName>
                                        </p:attrNameLst>
                                      </p:cBhvr>
                                      <p:to>
                                        <p:strVal val="visible"/>
                                      </p:to>
                                    </p:set>
                                    <p:animEffect transition="in" filter="fade">
                                      <p:cBhvr>
                                        <p:cTn id="24" dur="1000"/>
                                        <p:tgtEl>
                                          <p:spTgt spid="3">
                                            <p:txEl>
                                              <p:charRg st="290" end="441"/>
                                            </p:txEl>
                                          </p:spTgt>
                                        </p:tgtEl>
                                      </p:cBhvr>
                                    </p:animEffect>
                                    <p:anim calcmode="lin" valueType="num">
                                      <p:cBhvr>
                                        <p:cTn id="25" dur="1000" fill="hold"/>
                                        <p:tgtEl>
                                          <p:spTgt spid="3">
                                            <p:txEl>
                                              <p:charRg st="290" end="44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charRg st="290" end="44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charRg st="442" end="729"/>
                                            </p:txEl>
                                          </p:spTgt>
                                        </p:tgtEl>
                                        <p:attrNameLst>
                                          <p:attrName>style.visibility</p:attrName>
                                        </p:attrNameLst>
                                      </p:cBhvr>
                                      <p:to>
                                        <p:strVal val="visible"/>
                                      </p:to>
                                    </p:set>
                                    <p:animEffect transition="in" filter="fade">
                                      <p:cBhvr>
                                        <p:cTn id="29" dur="1000"/>
                                        <p:tgtEl>
                                          <p:spTgt spid="3">
                                            <p:txEl>
                                              <p:charRg st="442" end="729"/>
                                            </p:txEl>
                                          </p:spTgt>
                                        </p:tgtEl>
                                      </p:cBhvr>
                                    </p:animEffect>
                                    <p:anim calcmode="lin" valueType="num">
                                      <p:cBhvr>
                                        <p:cTn id="30" dur="1000" fill="hold"/>
                                        <p:tgtEl>
                                          <p:spTgt spid="3">
                                            <p:txEl>
                                              <p:charRg st="442" end="729"/>
                                            </p:txEl>
                                          </p:spTgt>
                                        </p:tgtEl>
                                        <p:attrNameLst>
                                          <p:attrName>ppt_x</p:attrName>
                                        </p:attrNameLst>
                                      </p:cBhvr>
                                      <p:tavLst>
                                        <p:tav tm="0">
                                          <p:val>
                                            <p:strVal val="#ppt_x"/>
                                          </p:val>
                                        </p:tav>
                                        <p:tav tm="100000">
                                          <p:val>
                                            <p:strVal val="#ppt_x"/>
                                          </p:val>
                                        </p:tav>
                                      </p:tavLst>
                                    </p:anim>
                                    <p:anim calcmode="lin" valueType="num">
                                      <p:cBhvr>
                                        <p:cTn id="31" dur="1000" fill="hold"/>
                                        <p:tgtEl>
                                          <p:spTgt spid="3">
                                            <p:txEl>
                                              <p:charRg st="442" end="729"/>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charRg st="730" end="804"/>
                                            </p:txEl>
                                          </p:spTgt>
                                        </p:tgtEl>
                                        <p:attrNameLst>
                                          <p:attrName>style.visibility</p:attrName>
                                        </p:attrNameLst>
                                      </p:cBhvr>
                                      <p:to>
                                        <p:strVal val="visible"/>
                                      </p:to>
                                    </p:set>
                                    <p:animEffect transition="in" filter="fade">
                                      <p:cBhvr>
                                        <p:cTn id="34" dur="1000"/>
                                        <p:tgtEl>
                                          <p:spTgt spid="3">
                                            <p:txEl>
                                              <p:charRg st="730" end="804"/>
                                            </p:txEl>
                                          </p:spTgt>
                                        </p:tgtEl>
                                      </p:cBhvr>
                                    </p:animEffect>
                                    <p:anim calcmode="lin" valueType="num">
                                      <p:cBhvr>
                                        <p:cTn id="35" dur="1000" fill="hold"/>
                                        <p:tgtEl>
                                          <p:spTgt spid="3">
                                            <p:txEl>
                                              <p:charRg st="730" end="80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charRg st="730" end="804"/>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409324" y="3101759"/>
            <a:ext cx="4467225" cy="4457700"/>
          </a:xfrm>
          <a:prstGeom prst="rect">
            <a:avLst/>
          </a:prstGeom>
        </p:spPr>
      </p:pic>
      <p:sp>
        <p:nvSpPr>
          <p:cNvPr id="3" name="object 3"/>
          <p:cNvSpPr txBox="1">
            <a:spLocks noGrp="1"/>
          </p:cNvSpPr>
          <p:nvPr>
            <p:ph type="title"/>
          </p:nvPr>
        </p:nvSpPr>
        <p:spPr>
          <a:xfrm>
            <a:off x="1291352" y="3257537"/>
            <a:ext cx="15705455" cy="3964940"/>
          </a:xfrm>
          <a:prstGeom prst="rect">
            <a:avLst/>
          </a:prstGeom>
        </p:spPr>
        <p:txBody>
          <a:bodyPr vert="horz" wrap="square" lIns="0" tIns="13335" rIns="0" bIns="0" rtlCol="0">
            <a:spAutoFit/>
          </a:bodyPr>
          <a:lstStyle/>
          <a:p>
            <a:pPr marL="12065" marR="5080" algn="ctr">
              <a:lnSpc>
                <a:spcPct val="116399"/>
              </a:lnSpc>
              <a:spcBef>
                <a:spcPts val="105"/>
              </a:spcBef>
            </a:pPr>
            <a:r>
              <a:rPr spc="55" dirty="0"/>
              <a:t>Thank </a:t>
            </a:r>
            <a:r>
              <a:rPr spc="-45" dirty="0"/>
              <a:t>you </a:t>
            </a:r>
            <a:r>
              <a:rPr spc="70" dirty="0"/>
              <a:t>for </a:t>
            </a:r>
            <a:r>
              <a:rPr spc="-5" dirty="0"/>
              <a:t>your </a:t>
            </a:r>
            <a:r>
              <a:rPr spc="-45" dirty="0"/>
              <a:t>attention, </a:t>
            </a:r>
            <a:r>
              <a:rPr spc="-2360" dirty="0"/>
              <a:t> </a:t>
            </a:r>
            <a:r>
              <a:rPr spc="-65" dirty="0"/>
              <a:t>It</a:t>
            </a:r>
            <a:r>
              <a:rPr spc="-10" dirty="0"/>
              <a:t> </a:t>
            </a:r>
            <a:r>
              <a:rPr spc="-35" dirty="0"/>
              <a:t>may</a:t>
            </a:r>
            <a:r>
              <a:rPr spc="-10" dirty="0"/>
              <a:t> </a:t>
            </a:r>
            <a:r>
              <a:rPr spc="15" dirty="0"/>
              <a:t>save</a:t>
            </a:r>
            <a:r>
              <a:rPr spc="-10" dirty="0"/>
              <a:t> a</a:t>
            </a:r>
            <a:r>
              <a:rPr spc="-5" dirty="0"/>
              <a:t> </a:t>
            </a:r>
            <a:r>
              <a:rPr spc="50" dirty="0"/>
              <a:t>life</a:t>
            </a:r>
            <a:r>
              <a:rPr spc="-10" dirty="0"/>
              <a:t> </a:t>
            </a:r>
            <a:r>
              <a:rPr spc="40" dirty="0"/>
              <a:t>one</a:t>
            </a:r>
            <a:r>
              <a:rPr spc="-10" dirty="0"/>
              <a:t> </a:t>
            </a:r>
            <a:r>
              <a:rPr spc="-40" dirty="0"/>
              <a:t>day</a:t>
            </a:r>
          </a:p>
          <a:p>
            <a:pPr algn="ctr">
              <a:lnSpc>
                <a:spcPct val="100000"/>
              </a:lnSpc>
              <a:spcBef>
                <a:spcPts val="1705"/>
              </a:spcBef>
              <a:tabLst>
                <a:tab pos="9057640" algn="l"/>
              </a:tabLst>
            </a:pPr>
            <a:r>
              <a:rPr sz="2300" b="0" spc="-15" dirty="0">
                <a:solidFill>
                  <a:srgbClr val="295773"/>
                </a:solidFill>
                <a:latin typeface="Roboto"/>
                <a:cs typeface="Roboto"/>
              </a:rPr>
              <a:t>FOR</a:t>
            </a:r>
            <a:r>
              <a:rPr sz="2300" b="0" spc="5" dirty="0">
                <a:solidFill>
                  <a:srgbClr val="295773"/>
                </a:solidFill>
                <a:latin typeface="Roboto"/>
                <a:cs typeface="Roboto"/>
              </a:rPr>
              <a:t> </a:t>
            </a:r>
            <a:r>
              <a:rPr sz="2300" b="0" spc="-5" dirty="0">
                <a:solidFill>
                  <a:srgbClr val="295773"/>
                </a:solidFill>
                <a:latin typeface="Roboto"/>
                <a:cs typeface="Roboto"/>
              </a:rPr>
              <a:t>MORE</a:t>
            </a:r>
            <a:r>
              <a:rPr sz="2300" b="0" spc="10" dirty="0">
                <a:solidFill>
                  <a:srgbClr val="295773"/>
                </a:solidFill>
                <a:latin typeface="Roboto"/>
                <a:cs typeface="Roboto"/>
              </a:rPr>
              <a:t> </a:t>
            </a:r>
            <a:r>
              <a:rPr sz="2300" b="0" spc="-5" dirty="0">
                <a:solidFill>
                  <a:srgbClr val="295773"/>
                </a:solidFill>
                <a:latin typeface="Roboto"/>
                <a:cs typeface="Roboto"/>
              </a:rPr>
              <a:t>INFORMATION</a:t>
            </a:r>
            <a:r>
              <a:rPr sz="2300" b="0" spc="10" dirty="0">
                <a:solidFill>
                  <a:srgbClr val="295773"/>
                </a:solidFill>
                <a:latin typeface="Roboto"/>
                <a:cs typeface="Roboto"/>
              </a:rPr>
              <a:t> </a:t>
            </a:r>
            <a:r>
              <a:rPr sz="2300" b="0" spc="15" dirty="0">
                <a:solidFill>
                  <a:srgbClr val="295773"/>
                </a:solidFill>
                <a:latin typeface="Roboto"/>
                <a:cs typeface="Roboto"/>
              </a:rPr>
              <a:t>CONTACT</a:t>
            </a:r>
            <a:r>
              <a:rPr sz="2300" b="0" spc="5" dirty="0">
                <a:solidFill>
                  <a:srgbClr val="295773"/>
                </a:solidFill>
                <a:latin typeface="Roboto"/>
                <a:cs typeface="Roboto"/>
              </a:rPr>
              <a:t> </a:t>
            </a:r>
            <a:r>
              <a:rPr sz="2300" b="0" spc="-10" dirty="0">
                <a:solidFill>
                  <a:srgbClr val="295773"/>
                </a:solidFill>
                <a:latin typeface="Roboto"/>
                <a:cs typeface="Roboto"/>
              </a:rPr>
              <a:t>+91</a:t>
            </a:r>
            <a:r>
              <a:rPr sz="2300" b="0" spc="10" dirty="0">
                <a:solidFill>
                  <a:srgbClr val="295773"/>
                </a:solidFill>
                <a:latin typeface="Roboto"/>
                <a:cs typeface="Roboto"/>
              </a:rPr>
              <a:t> </a:t>
            </a:r>
            <a:r>
              <a:rPr sz="2300" b="0" spc="-10" dirty="0">
                <a:solidFill>
                  <a:srgbClr val="295773"/>
                </a:solidFill>
                <a:latin typeface="Roboto"/>
                <a:cs typeface="Roboto"/>
              </a:rPr>
              <a:t>9911772407</a:t>
            </a:r>
            <a:r>
              <a:rPr sz="2300" b="0" spc="10" dirty="0">
                <a:solidFill>
                  <a:srgbClr val="295773"/>
                </a:solidFill>
                <a:latin typeface="Roboto"/>
                <a:cs typeface="Roboto"/>
              </a:rPr>
              <a:t> </a:t>
            </a:r>
            <a:r>
              <a:rPr sz="2300" b="0" spc="-20" dirty="0">
                <a:solidFill>
                  <a:srgbClr val="295773"/>
                </a:solidFill>
                <a:latin typeface="Roboto"/>
                <a:cs typeface="Roboto"/>
              </a:rPr>
              <a:t>OR</a:t>
            </a:r>
            <a:r>
              <a:rPr sz="2300" b="0" spc="5" dirty="0">
                <a:solidFill>
                  <a:srgbClr val="295773"/>
                </a:solidFill>
                <a:latin typeface="Roboto"/>
                <a:cs typeface="Roboto"/>
              </a:rPr>
              <a:t> </a:t>
            </a:r>
            <a:r>
              <a:rPr sz="2300" b="0" dirty="0">
                <a:solidFill>
                  <a:srgbClr val="295773"/>
                </a:solidFill>
                <a:latin typeface="Roboto"/>
                <a:cs typeface="Roboto"/>
              </a:rPr>
              <a:t>EMAIL</a:t>
            </a:r>
            <a:r>
              <a:rPr sz="2300" b="0" spc="10" dirty="0">
                <a:solidFill>
                  <a:srgbClr val="295773"/>
                </a:solidFill>
                <a:latin typeface="Roboto"/>
                <a:cs typeface="Roboto"/>
              </a:rPr>
              <a:t> </a:t>
            </a:r>
            <a:r>
              <a:rPr sz="2300" b="0" spc="15" dirty="0">
                <a:solidFill>
                  <a:srgbClr val="295773"/>
                </a:solidFill>
                <a:latin typeface="Roboto"/>
                <a:cs typeface="Roboto"/>
              </a:rPr>
              <a:t>AT	</a:t>
            </a:r>
            <a:r>
              <a:rPr sz="2300" b="0" spc="-10" dirty="0">
                <a:solidFill>
                  <a:srgbClr val="295773"/>
                </a:solidFill>
                <a:latin typeface="Roboto"/>
                <a:cs typeface="Roboto"/>
                <a:hlinkClick r:id="rId3"/>
              </a:rPr>
              <a:t>INFO@INFINITI8.ORG</a:t>
            </a:r>
            <a:endParaRPr sz="2300">
              <a:latin typeface="Roboto"/>
              <a:cs typeface="Roboto"/>
            </a:endParaRPr>
          </a:p>
        </p:txBody>
      </p:sp>
      <p:pic>
        <p:nvPicPr>
          <p:cNvPr id="5" name="Picture 4">
            <a:extLst>
              <a:ext uri="{FF2B5EF4-FFF2-40B4-BE49-F238E27FC236}">
                <a16:creationId xmlns:a16="http://schemas.microsoft.com/office/drawing/2014/main" id="{F8886021-5348-8743-3A9C-4E7DE0A58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0719" y="4406118"/>
            <a:ext cx="10926561" cy="1474763"/>
          </a:xfrm>
          <a:prstGeom prst="rect">
            <a:avLst/>
          </a:prstGeom>
        </p:spPr>
        <p:txBody>
          <a:bodyPr vert="horz" wrap="square" lIns="0" tIns="12700" rIns="0" bIns="0" rtlCol="0">
            <a:spAutoFit/>
          </a:bodyPr>
          <a:lstStyle/>
          <a:p>
            <a:pPr marL="12700">
              <a:lnSpc>
                <a:spcPct val="100000"/>
              </a:lnSpc>
              <a:spcBef>
                <a:spcPts val="100"/>
              </a:spcBef>
            </a:pPr>
            <a:r>
              <a:rPr lang="en-IN" spc="-5" dirty="0"/>
              <a:t>h</a:t>
            </a:r>
            <a:r>
              <a:rPr spc="-5" dirty="0"/>
              <a:t>.</a:t>
            </a:r>
            <a:r>
              <a:rPr spc="-95" dirty="0"/>
              <a:t> </a:t>
            </a:r>
            <a:r>
              <a:rPr lang="en-IN" spc="20" dirty="0"/>
              <a:t>Laboratory Injury</a:t>
            </a:r>
            <a:endParaRPr spc="20" dirty="0"/>
          </a:p>
        </p:txBody>
      </p:sp>
      <p:pic>
        <p:nvPicPr>
          <p:cNvPr id="4" name="Picture 3">
            <a:extLst>
              <a:ext uri="{FF2B5EF4-FFF2-40B4-BE49-F238E27FC236}">
                <a16:creationId xmlns:a16="http://schemas.microsoft.com/office/drawing/2014/main" id="{45E3CB79-2005-1139-6961-C1B40D9EA3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2650" y="2552700"/>
            <a:ext cx="5695950" cy="1367041"/>
          </a:xfrm>
          <a:prstGeom prst="rect">
            <a:avLst/>
          </a:prstGeom>
        </p:spPr>
        <p:txBody>
          <a:bodyPr vert="horz" wrap="square" lIns="0" tIns="12700" rIns="0" bIns="0" rtlCol="0">
            <a:spAutoFit/>
          </a:bodyPr>
          <a:lstStyle/>
          <a:p>
            <a:pPr marL="12700">
              <a:lnSpc>
                <a:spcPct val="100000"/>
              </a:lnSpc>
              <a:spcBef>
                <a:spcPts val="100"/>
              </a:spcBef>
            </a:pPr>
            <a:r>
              <a:rPr sz="4400" spc="-40" dirty="0">
                <a:solidFill>
                  <a:srgbClr val="FFFFFF"/>
                </a:solidFill>
              </a:rPr>
              <a:t>What</a:t>
            </a:r>
            <a:r>
              <a:rPr sz="4400" spc="-20" dirty="0">
                <a:solidFill>
                  <a:srgbClr val="FFFFFF"/>
                </a:solidFill>
              </a:rPr>
              <a:t> </a:t>
            </a:r>
            <a:r>
              <a:rPr sz="4400" spc="-15" dirty="0">
                <a:solidFill>
                  <a:srgbClr val="FFFFFF"/>
                </a:solidFill>
              </a:rPr>
              <a:t>is </a:t>
            </a:r>
            <a:r>
              <a:rPr lang="en-IN" sz="4400" spc="-10" dirty="0">
                <a:solidFill>
                  <a:srgbClr val="FFFFFF"/>
                </a:solidFill>
              </a:rPr>
              <a:t>Laboratory Injury ?</a:t>
            </a:r>
            <a:endParaRPr sz="4400" dirty="0"/>
          </a:p>
        </p:txBody>
      </p:sp>
      <p:sp>
        <p:nvSpPr>
          <p:cNvPr id="3" name="object 3"/>
          <p:cNvSpPr txBox="1"/>
          <p:nvPr/>
        </p:nvSpPr>
        <p:spPr>
          <a:xfrm>
            <a:off x="877734" y="4059547"/>
            <a:ext cx="6309995" cy="4122282"/>
          </a:xfrm>
          <a:prstGeom prst="rect">
            <a:avLst/>
          </a:prstGeom>
        </p:spPr>
        <p:txBody>
          <a:bodyPr vert="horz" wrap="square" lIns="0" tIns="12700" rIns="0" bIns="0" rtlCol="0">
            <a:spAutoFit/>
          </a:bodyPr>
          <a:lstStyle/>
          <a:p>
            <a:pPr marL="12700" marR="5080">
              <a:lnSpc>
                <a:spcPct val="115399"/>
              </a:lnSpc>
              <a:spcBef>
                <a:spcPts val="100"/>
              </a:spcBef>
            </a:pPr>
            <a:r>
              <a:rPr lang="en-US" sz="2600" spc="50" dirty="0">
                <a:solidFill>
                  <a:srgbClr val="FFFFFF"/>
                </a:solidFill>
                <a:latin typeface="Roboto"/>
                <a:cs typeface="Roboto"/>
              </a:rPr>
              <a:t>Laboratory injuries refer to accidents or harm that occur in a laboratory setting, where individuals are exposed to various hazards and substances. These injuries can result from chemical exposure, fires, explosions, electrical incidents, cuts, burns, or other accidents that may happen during experiments or work in a laboratory.</a:t>
            </a:r>
            <a:endParaRPr lang="en-US" sz="2600" dirty="0">
              <a:latin typeface="Roboto"/>
              <a:cs typeface="Roboto"/>
            </a:endParaRPr>
          </a:p>
        </p:txBody>
      </p:sp>
      <p:pic>
        <p:nvPicPr>
          <p:cNvPr id="4" name="Picture 3">
            <a:extLst>
              <a:ext uri="{FF2B5EF4-FFF2-40B4-BE49-F238E27FC236}">
                <a16:creationId xmlns:a16="http://schemas.microsoft.com/office/drawing/2014/main" id="{BDF78CE5-9400-86E9-D4E8-6E7F2697C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90500"/>
            <a:ext cx="2865600" cy="1627200"/>
          </a:xfrm>
          <a:prstGeom prst="rect">
            <a:avLst/>
          </a:prstGeom>
        </p:spPr>
      </p:pic>
      <p:pic>
        <p:nvPicPr>
          <p:cNvPr id="6" name="Picture 5">
            <a:extLst>
              <a:ext uri="{FF2B5EF4-FFF2-40B4-BE49-F238E27FC236}">
                <a16:creationId xmlns:a16="http://schemas.microsoft.com/office/drawing/2014/main" id="{9191C6A2-B2D7-B744-F6FC-5B5CDFFE3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1333500"/>
            <a:ext cx="4956748" cy="4876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D33AF9B5-B35C-DDAD-4657-D8815542E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4319" y="3467100"/>
            <a:ext cx="4495800" cy="412228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53AE8554-34EE-CBAB-E7C9-4BC3D793A4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6168017"/>
            <a:ext cx="4343400" cy="355496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D3F81D7-75AA-1419-44EF-DF0A08732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1067"/>
            <a:ext cx="9759675" cy="6506450"/>
          </a:xfrm>
          <a:prstGeom prst="rect">
            <a:avLst/>
          </a:prstGeom>
        </p:spPr>
      </p:pic>
      <p:grpSp>
        <p:nvGrpSpPr>
          <p:cNvPr id="2" name="object 2"/>
          <p:cNvGrpSpPr/>
          <p:nvPr/>
        </p:nvGrpSpPr>
        <p:grpSpPr>
          <a:xfrm>
            <a:off x="5068358" y="1815274"/>
            <a:ext cx="11662025" cy="8108099"/>
            <a:chOff x="5068358" y="1815274"/>
            <a:chExt cx="11662025" cy="8108099"/>
          </a:xfrm>
        </p:grpSpPr>
        <p:sp>
          <p:nvSpPr>
            <p:cNvPr id="4" name="object 4"/>
            <p:cNvSpPr/>
            <p:nvPr/>
          </p:nvSpPr>
          <p:spPr>
            <a:xfrm>
              <a:off x="6244857" y="1815274"/>
              <a:ext cx="10001885" cy="4399280"/>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endParaRPr dirty="0"/>
            </a:p>
          </p:txBody>
        </p:sp>
        <p:pic>
          <p:nvPicPr>
            <p:cNvPr id="5" name="object 5"/>
            <p:cNvPicPr/>
            <p:nvPr/>
          </p:nvPicPr>
          <p:blipFill>
            <a:blip r:embed="rId4" cstate="print"/>
            <a:stretch>
              <a:fillRect/>
            </a:stretch>
          </p:blipFill>
          <p:spPr>
            <a:xfrm>
              <a:off x="5068358" y="5808574"/>
              <a:ext cx="4114799" cy="4114799"/>
            </a:xfrm>
            <a:prstGeom prst="rect">
              <a:avLst/>
            </a:prstGeom>
          </p:spPr>
        </p:pic>
        <p:sp>
          <p:nvSpPr>
            <p:cNvPr id="7" name="object 7"/>
            <p:cNvSpPr/>
            <p:nvPr/>
          </p:nvSpPr>
          <p:spPr>
            <a:xfrm>
              <a:off x="15499753" y="2940793"/>
              <a:ext cx="1230630" cy="1230630"/>
            </a:xfrm>
            <a:custGeom>
              <a:avLst/>
              <a:gdLst/>
              <a:ahLst/>
              <a:cxnLst/>
              <a:rect l="l" t="t" r="r" b="b"/>
              <a:pathLst>
                <a:path w="1230630" h="1230629">
                  <a:moveTo>
                    <a:pt x="1150386" y="1230400"/>
                  </a:moveTo>
                  <a:lnTo>
                    <a:pt x="80012" y="1230400"/>
                  </a:lnTo>
                  <a:lnTo>
                    <a:pt x="48910" y="1224098"/>
                  </a:lnTo>
                  <a:lnTo>
                    <a:pt x="23472" y="1206927"/>
                  </a:lnTo>
                  <a:lnTo>
                    <a:pt x="6301" y="1181489"/>
                  </a:lnTo>
                  <a:lnTo>
                    <a:pt x="0" y="1150390"/>
                  </a:lnTo>
                  <a:lnTo>
                    <a:pt x="0" y="80009"/>
                  </a:lnTo>
                  <a:lnTo>
                    <a:pt x="6301" y="48910"/>
                  </a:lnTo>
                  <a:lnTo>
                    <a:pt x="23472" y="23473"/>
                  </a:lnTo>
                  <a:lnTo>
                    <a:pt x="48910" y="6301"/>
                  </a:lnTo>
                  <a:lnTo>
                    <a:pt x="80011" y="0"/>
                  </a:lnTo>
                  <a:lnTo>
                    <a:pt x="1150387" y="0"/>
                  </a:lnTo>
                  <a:lnTo>
                    <a:pt x="1181489" y="6301"/>
                  </a:lnTo>
                  <a:lnTo>
                    <a:pt x="1206926" y="23473"/>
                  </a:lnTo>
                  <a:lnTo>
                    <a:pt x="1224098" y="48910"/>
                  </a:lnTo>
                  <a:lnTo>
                    <a:pt x="1230399" y="80009"/>
                  </a:lnTo>
                  <a:lnTo>
                    <a:pt x="1230399" y="1150390"/>
                  </a:lnTo>
                  <a:lnTo>
                    <a:pt x="1224098" y="1181489"/>
                  </a:lnTo>
                  <a:lnTo>
                    <a:pt x="1206926" y="1206927"/>
                  </a:lnTo>
                  <a:lnTo>
                    <a:pt x="1181489" y="1224098"/>
                  </a:lnTo>
                  <a:lnTo>
                    <a:pt x="1150386" y="1230400"/>
                  </a:lnTo>
                  <a:close/>
                </a:path>
              </a:pathLst>
            </a:custGeom>
            <a:solidFill>
              <a:srgbClr val="8BD9A6"/>
            </a:solidFill>
          </p:spPr>
          <p:txBody>
            <a:bodyPr wrap="square" lIns="0" tIns="0" rIns="0" bIns="0" rtlCol="0"/>
            <a:lstStyle/>
            <a:p>
              <a:endParaRPr/>
            </a:p>
          </p:txBody>
        </p:sp>
        <p:sp>
          <p:nvSpPr>
            <p:cNvPr id="8" name="object 8"/>
            <p:cNvSpPr/>
            <p:nvPr/>
          </p:nvSpPr>
          <p:spPr>
            <a:xfrm>
              <a:off x="15782416" y="3268827"/>
              <a:ext cx="665480" cy="571500"/>
            </a:xfrm>
            <a:custGeom>
              <a:avLst/>
              <a:gdLst/>
              <a:ahLst/>
              <a:cxnLst/>
              <a:rect l="l" t="t" r="r" b="b"/>
              <a:pathLst>
                <a:path w="665480" h="571500">
                  <a:moveTo>
                    <a:pt x="423151" y="302260"/>
                  </a:moveTo>
                  <a:lnTo>
                    <a:pt x="362699" y="302260"/>
                  </a:lnTo>
                  <a:lnTo>
                    <a:pt x="362699" y="241808"/>
                  </a:lnTo>
                  <a:lnTo>
                    <a:pt x="302247" y="241808"/>
                  </a:lnTo>
                  <a:lnTo>
                    <a:pt x="302247" y="302260"/>
                  </a:lnTo>
                  <a:lnTo>
                    <a:pt x="241795" y="302260"/>
                  </a:lnTo>
                  <a:lnTo>
                    <a:pt x="241795" y="362712"/>
                  </a:lnTo>
                  <a:lnTo>
                    <a:pt x="302247" y="362712"/>
                  </a:lnTo>
                  <a:lnTo>
                    <a:pt x="302247" y="423164"/>
                  </a:lnTo>
                  <a:lnTo>
                    <a:pt x="362699" y="423164"/>
                  </a:lnTo>
                  <a:lnTo>
                    <a:pt x="362699" y="362712"/>
                  </a:lnTo>
                  <a:lnTo>
                    <a:pt x="423151" y="362712"/>
                  </a:lnTo>
                  <a:lnTo>
                    <a:pt x="423151" y="302260"/>
                  </a:lnTo>
                  <a:close/>
                </a:path>
                <a:path w="665480" h="571500">
                  <a:moveTo>
                    <a:pt x="664959" y="181356"/>
                  </a:moveTo>
                  <a:lnTo>
                    <a:pt x="638403" y="117233"/>
                  </a:lnTo>
                  <a:lnTo>
                    <a:pt x="604507" y="96786"/>
                  </a:lnTo>
                  <a:lnTo>
                    <a:pt x="604507" y="181356"/>
                  </a:lnTo>
                  <a:lnTo>
                    <a:pt x="604507" y="483616"/>
                  </a:lnTo>
                  <a:lnTo>
                    <a:pt x="602132" y="495376"/>
                  </a:lnTo>
                  <a:lnTo>
                    <a:pt x="595655" y="504990"/>
                  </a:lnTo>
                  <a:lnTo>
                    <a:pt x="586041" y="511467"/>
                  </a:lnTo>
                  <a:lnTo>
                    <a:pt x="574281" y="513842"/>
                  </a:lnTo>
                  <a:lnTo>
                    <a:pt x="90678" y="513842"/>
                  </a:lnTo>
                  <a:lnTo>
                    <a:pt x="78905" y="511467"/>
                  </a:lnTo>
                  <a:lnTo>
                    <a:pt x="69303" y="504990"/>
                  </a:lnTo>
                  <a:lnTo>
                    <a:pt x="62826" y="495376"/>
                  </a:lnTo>
                  <a:lnTo>
                    <a:pt x="60452" y="483616"/>
                  </a:lnTo>
                  <a:lnTo>
                    <a:pt x="60452" y="181356"/>
                  </a:lnTo>
                  <a:lnTo>
                    <a:pt x="62826" y="169595"/>
                  </a:lnTo>
                  <a:lnTo>
                    <a:pt x="69303" y="159981"/>
                  </a:lnTo>
                  <a:lnTo>
                    <a:pt x="78905" y="153504"/>
                  </a:lnTo>
                  <a:lnTo>
                    <a:pt x="90678" y="151130"/>
                  </a:lnTo>
                  <a:lnTo>
                    <a:pt x="574281" y="151130"/>
                  </a:lnTo>
                  <a:lnTo>
                    <a:pt x="586041" y="153504"/>
                  </a:lnTo>
                  <a:lnTo>
                    <a:pt x="595655" y="159981"/>
                  </a:lnTo>
                  <a:lnTo>
                    <a:pt x="602132" y="169595"/>
                  </a:lnTo>
                  <a:lnTo>
                    <a:pt x="604507" y="181356"/>
                  </a:lnTo>
                  <a:lnTo>
                    <a:pt x="604507" y="96786"/>
                  </a:lnTo>
                  <a:lnTo>
                    <a:pt x="574281" y="90678"/>
                  </a:lnTo>
                  <a:lnTo>
                    <a:pt x="483603" y="90678"/>
                  </a:lnTo>
                  <a:lnTo>
                    <a:pt x="483603" y="75565"/>
                  </a:lnTo>
                  <a:lnTo>
                    <a:pt x="477672" y="46151"/>
                  </a:lnTo>
                  <a:lnTo>
                    <a:pt x="461467" y="22136"/>
                  </a:lnTo>
                  <a:lnTo>
                    <a:pt x="437451" y="5943"/>
                  </a:lnTo>
                  <a:lnTo>
                    <a:pt x="423151" y="3060"/>
                  </a:lnTo>
                  <a:lnTo>
                    <a:pt x="423151" y="67221"/>
                  </a:lnTo>
                  <a:lnTo>
                    <a:pt x="423151" y="90678"/>
                  </a:lnTo>
                  <a:lnTo>
                    <a:pt x="241795" y="90678"/>
                  </a:lnTo>
                  <a:lnTo>
                    <a:pt x="241795" y="67221"/>
                  </a:lnTo>
                  <a:lnTo>
                    <a:pt x="248564" y="60452"/>
                  </a:lnTo>
                  <a:lnTo>
                    <a:pt x="256908" y="60452"/>
                  </a:lnTo>
                  <a:lnTo>
                    <a:pt x="416382" y="60452"/>
                  </a:lnTo>
                  <a:lnTo>
                    <a:pt x="423151" y="67221"/>
                  </a:lnTo>
                  <a:lnTo>
                    <a:pt x="423151" y="3060"/>
                  </a:lnTo>
                  <a:lnTo>
                    <a:pt x="408038" y="0"/>
                  </a:lnTo>
                  <a:lnTo>
                    <a:pt x="256908" y="0"/>
                  </a:lnTo>
                  <a:lnTo>
                    <a:pt x="227495" y="5943"/>
                  </a:lnTo>
                  <a:lnTo>
                    <a:pt x="203479" y="22136"/>
                  </a:lnTo>
                  <a:lnTo>
                    <a:pt x="187286" y="46151"/>
                  </a:lnTo>
                  <a:lnTo>
                    <a:pt x="181343" y="75565"/>
                  </a:lnTo>
                  <a:lnTo>
                    <a:pt x="181343" y="90678"/>
                  </a:lnTo>
                  <a:lnTo>
                    <a:pt x="90678" y="90678"/>
                  </a:lnTo>
                  <a:lnTo>
                    <a:pt x="55372" y="97802"/>
                  </a:lnTo>
                  <a:lnTo>
                    <a:pt x="26555" y="117233"/>
                  </a:lnTo>
                  <a:lnTo>
                    <a:pt x="7124" y="146062"/>
                  </a:lnTo>
                  <a:lnTo>
                    <a:pt x="0" y="181356"/>
                  </a:lnTo>
                  <a:lnTo>
                    <a:pt x="0" y="483616"/>
                  </a:lnTo>
                  <a:lnTo>
                    <a:pt x="7124" y="518909"/>
                  </a:lnTo>
                  <a:lnTo>
                    <a:pt x="26555" y="547738"/>
                  </a:lnTo>
                  <a:lnTo>
                    <a:pt x="55372" y="567169"/>
                  </a:lnTo>
                  <a:lnTo>
                    <a:pt x="76758" y="571487"/>
                  </a:lnTo>
                  <a:lnTo>
                    <a:pt x="588187" y="571487"/>
                  </a:lnTo>
                  <a:lnTo>
                    <a:pt x="638403" y="547738"/>
                  </a:lnTo>
                  <a:lnTo>
                    <a:pt x="658863" y="513842"/>
                  </a:lnTo>
                  <a:lnTo>
                    <a:pt x="664959" y="483616"/>
                  </a:lnTo>
                  <a:lnTo>
                    <a:pt x="664959" y="181356"/>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nvPr>
        </p:nvSpPr>
        <p:spPr>
          <a:xfrm>
            <a:off x="7113058" y="2032574"/>
            <a:ext cx="6576059" cy="2981072"/>
          </a:xfrm>
          <a:prstGeom prst="rect">
            <a:avLst/>
          </a:prstGeom>
        </p:spPr>
        <p:txBody>
          <a:bodyPr vert="horz" wrap="square" lIns="0" tIns="12065" rIns="0" bIns="0" rtlCol="0">
            <a:spAutoFit/>
          </a:bodyPr>
          <a:lstStyle/>
          <a:p>
            <a:pPr marL="12700" marR="5080">
              <a:lnSpc>
                <a:spcPct val="116100"/>
              </a:lnSpc>
              <a:spcBef>
                <a:spcPts val="95"/>
              </a:spcBef>
            </a:pPr>
            <a:r>
              <a:rPr lang="en-IN" sz="4800" spc="-5" dirty="0">
                <a:solidFill>
                  <a:srgbClr val="FFFFFF"/>
                </a:solidFill>
              </a:rPr>
              <a:t>Identification of Laboratory Injury</a:t>
            </a:r>
            <a:br>
              <a:rPr lang="en-IN" sz="4800" spc="-5" dirty="0">
                <a:solidFill>
                  <a:srgbClr val="FFFFFF"/>
                </a:solidFill>
              </a:rPr>
            </a:br>
            <a:r>
              <a:rPr lang="en-US" sz="2400" spc="-5" dirty="0">
                <a:solidFill>
                  <a:srgbClr val="FFFFFF"/>
                </a:solidFill>
              </a:rPr>
              <a:t>Identifying laboratory injuries involves recognizing signs and situations that indicate potential harm or accidents, including:</a:t>
            </a:r>
            <a:endParaRPr sz="4800" dirty="0"/>
          </a:p>
        </p:txBody>
      </p:sp>
      <p:pic>
        <p:nvPicPr>
          <p:cNvPr id="13" name="Picture 12">
            <a:extLst>
              <a:ext uri="{FF2B5EF4-FFF2-40B4-BE49-F238E27FC236}">
                <a16:creationId xmlns:a16="http://schemas.microsoft.com/office/drawing/2014/main" id="{1391B39D-E377-8F85-7662-B4C591E7AC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
        <p:nvSpPr>
          <p:cNvPr id="19" name="object 4">
            <a:extLst>
              <a:ext uri="{FF2B5EF4-FFF2-40B4-BE49-F238E27FC236}">
                <a16:creationId xmlns:a16="http://schemas.microsoft.com/office/drawing/2014/main" id="{5F21B0DB-6E2B-08D2-B70B-BE1BC0EA2553}"/>
              </a:ext>
            </a:extLst>
          </p:cNvPr>
          <p:cNvSpPr/>
          <p:nvPr/>
        </p:nvSpPr>
        <p:spPr>
          <a:xfrm>
            <a:off x="152400" y="7610544"/>
            <a:ext cx="3429000" cy="2562156"/>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IN" sz="2400" b="1" dirty="0">
                <a:solidFill>
                  <a:schemeClr val="bg1"/>
                </a:solidFill>
                <a:latin typeface="Roboto" panose="02000000000000000000" pitchFamily="2" charset="0"/>
              </a:rPr>
              <a:t>Spills or Leaks</a:t>
            </a:r>
          </a:p>
          <a:p>
            <a:pPr algn="ctr"/>
            <a:endParaRPr lang="en-IN" sz="2400" dirty="0">
              <a:solidFill>
                <a:schemeClr val="bg1"/>
              </a:solidFill>
              <a:latin typeface="Roboto" panose="02000000000000000000" pitchFamily="2" charset="0"/>
            </a:endParaRPr>
          </a:p>
          <a:p>
            <a:pPr marL="342900" indent="-342900">
              <a:buFont typeface="Arial" panose="020B0604020202020204" pitchFamily="34" charset="0"/>
              <a:buChar char="•"/>
            </a:pPr>
            <a:r>
              <a:rPr lang="en-US" sz="2000" dirty="0">
                <a:solidFill>
                  <a:schemeClr val="bg1"/>
                </a:solidFill>
                <a:latin typeface="Roboto" panose="02000000000000000000" pitchFamily="2" charset="0"/>
              </a:rPr>
              <a:t>Presence of spilled chemicals or substances. Detection of unusual smells, may indicate the release of harmful gases or chemicals.</a:t>
            </a:r>
            <a:endParaRPr sz="2000" dirty="0">
              <a:solidFill>
                <a:schemeClr val="bg1"/>
              </a:solidFill>
              <a:latin typeface="Roboto" panose="02000000000000000000" pitchFamily="2" charset="0"/>
            </a:endParaRPr>
          </a:p>
        </p:txBody>
      </p:sp>
      <p:sp>
        <p:nvSpPr>
          <p:cNvPr id="21" name="object 4">
            <a:extLst>
              <a:ext uri="{FF2B5EF4-FFF2-40B4-BE49-F238E27FC236}">
                <a16:creationId xmlns:a16="http://schemas.microsoft.com/office/drawing/2014/main" id="{BFDF9A55-E7C8-FF5A-F81A-E92A7EE14890}"/>
              </a:ext>
            </a:extLst>
          </p:cNvPr>
          <p:cNvSpPr/>
          <p:nvPr/>
        </p:nvSpPr>
        <p:spPr>
          <a:xfrm>
            <a:off x="3770756" y="7623119"/>
            <a:ext cx="3429000" cy="2549581"/>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Burn marks</a:t>
            </a:r>
          </a:p>
          <a:p>
            <a:pPr algn="ctr"/>
            <a:endParaRPr lang="en-US" sz="2400" dirty="0">
              <a:solidFill>
                <a:schemeClr val="bg1"/>
              </a:solidFill>
              <a:latin typeface="Roboto" panose="02000000000000000000" pitchFamily="2" charset="0"/>
            </a:endParaRPr>
          </a:p>
          <a:p>
            <a:pPr marL="342900" indent="-342900">
              <a:buFont typeface="Arial" panose="020B0604020202020204" pitchFamily="34" charset="0"/>
              <a:buChar char="•"/>
            </a:pPr>
            <a:r>
              <a:rPr lang="en-US" sz="2000" dirty="0">
                <a:solidFill>
                  <a:schemeClr val="bg1"/>
                </a:solidFill>
                <a:latin typeface="Roboto" panose="02000000000000000000" pitchFamily="2" charset="0"/>
              </a:rPr>
              <a:t>Evidence of burns on equipment, surfaces, or individuals.</a:t>
            </a:r>
            <a:endParaRPr sz="2000" dirty="0">
              <a:solidFill>
                <a:schemeClr val="bg1"/>
              </a:solidFill>
              <a:latin typeface="Roboto" panose="02000000000000000000" pitchFamily="2" charset="0"/>
            </a:endParaRPr>
          </a:p>
        </p:txBody>
      </p:sp>
      <p:sp>
        <p:nvSpPr>
          <p:cNvPr id="22" name="object 4">
            <a:extLst>
              <a:ext uri="{FF2B5EF4-FFF2-40B4-BE49-F238E27FC236}">
                <a16:creationId xmlns:a16="http://schemas.microsoft.com/office/drawing/2014/main" id="{F6409DE1-9D1C-3415-CD7D-320A56A3CC15}"/>
              </a:ext>
            </a:extLst>
          </p:cNvPr>
          <p:cNvSpPr/>
          <p:nvPr/>
        </p:nvSpPr>
        <p:spPr>
          <a:xfrm>
            <a:off x="7342321" y="7623119"/>
            <a:ext cx="3429000" cy="2549581"/>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Smoke or fire </a:t>
            </a:r>
          </a:p>
          <a:p>
            <a:endParaRPr lang="en-US" dirty="0">
              <a:solidFill>
                <a:schemeClr val="bg1"/>
              </a:solidFill>
              <a:latin typeface="Roboto" panose="02000000000000000000" pitchFamily="2" charset="0"/>
            </a:endParaRPr>
          </a:p>
          <a:p>
            <a:pPr marL="285750" indent="-285750">
              <a:buFont typeface="Arial" panose="020B0604020202020204" pitchFamily="34" charset="0"/>
              <a:buChar char="•"/>
            </a:pPr>
            <a:r>
              <a:rPr lang="en-US" sz="2000" dirty="0">
                <a:solidFill>
                  <a:schemeClr val="bg1"/>
                </a:solidFill>
                <a:latin typeface="Roboto" panose="02000000000000000000" pitchFamily="2" charset="0"/>
              </a:rPr>
              <a:t>Indicators of a fire or potential electrical issues.</a:t>
            </a:r>
            <a:endParaRPr sz="2000" dirty="0">
              <a:solidFill>
                <a:schemeClr val="bg1"/>
              </a:solidFill>
              <a:latin typeface="Roboto" panose="02000000000000000000" pitchFamily="2" charset="0"/>
            </a:endParaRPr>
          </a:p>
        </p:txBody>
      </p:sp>
      <p:sp>
        <p:nvSpPr>
          <p:cNvPr id="23" name="object 4">
            <a:extLst>
              <a:ext uri="{FF2B5EF4-FFF2-40B4-BE49-F238E27FC236}">
                <a16:creationId xmlns:a16="http://schemas.microsoft.com/office/drawing/2014/main" id="{B5B0B90F-AB11-822A-4ECE-8942CEC3AA13}"/>
              </a:ext>
            </a:extLst>
          </p:cNvPr>
          <p:cNvSpPr/>
          <p:nvPr/>
        </p:nvSpPr>
        <p:spPr>
          <a:xfrm>
            <a:off x="10913886" y="7623119"/>
            <a:ext cx="3429000" cy="2549581"/>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Injuries or distress</a:t>
            </a:r>
          </a:p>
          <a:p>
            <a:endParaRPr lang="en-US" sz="2400" dirty="0">
              <a:solidFill>
                <a:schemeClr val="bg1"/>
              </a:solidFill>
              <a:latin typeface="Roboto" panose="02000000000000000000" pitchFamily="2" charset="0"/>
            </a:endParaRPr>
          </a:p>
          <a:p>
            <a:pPr marL="342900" indent="-342900">
              <a:buFont typeface="Arial" panose="020B0604020202020204" pitchFamily="34" charset="0"/>
              <a:buChar char="•"/>
            </a:pPr>
            <a:r>
              <a:rPr lang="en-US" sz="2000" dirty="0">
                <a:solidFill>
                  <a:schemeClr val="bg1"/>
                </a:solidFill>
                <a:latin typeface="Roboto" panose="02000000000000000000" pitchFamily="2" charset="0"/>
              </a:rPr>
              <a:t>Observing individuals with cuts, burns, or other signs of injury.</a:t>
            </a:r>
            <a:endParaRPr sz="2000" dirty="0">
              <a:solidFill>
                <a:schemeClr val="bg1"/>
              </a:solidFill>
              <a:latin typeface="Roboto" panose="02000000000000000000" pitchFamily="2" charset="0"/>
            </a:endParaRPr>
          </a:p>
        </p:txBody>
      </p:sp>
      <p:sp>
        <p:nvSpPr>
          <p:cNvPr id="24" name="object 4">
            <a:extLst>
              <a:ext uri="{FF2B5EF4-FFF2-40B4-BE49-F238E27FC236}">
                <a16:creationId xmlns:a16="http://schemas.microsoft.com/office/drawing/2014/main" id="{A81D0631-15EB-F5EE-9270-26CD6A1FEFB8}"/>
              </a:ext>
            </a:extLst>
          </p:cNvPr>
          <p:cNvSpPr/>
          <p:nvPr/>
        </p:nvSpPr>
        <p:spPr>
          <a:xfrm>
            <a:off x="14532242" y="7623119"/>
            <a:ext cx="3429000" cy="2549581"/>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Malfunctioning equipment</a:t>
            </a:r>
          </a:p>
          <a:p>
            <a:endParaRPr lang="en-US" dirty="0">
              <a:solidFill>
                <a:schemeClr val="bg1"/>
              </a:solidFill>
              <a:latin typeface="Roboto" panose="02000000000000000000" pitchFamily="2" charset="0"/>
            </a:endParaRPr>
          </a:p>
          <a:p>
            <a:pPr marL="285750" indent="-285750">
              <a:buFont typeface="Arial" panose="020B0604020202020204" pitchFamily="34" charset="0"/>
              <a:buChar char="•"/>
            </a:pPr>
            <a:r>
              <a:rPr lang="en-US" sz="2000" dirty="0">
                <a:solidFill>
                  <a:schemeClr val="bg1"/>
                </a:solidFill>
                <a:latin typeface="Roboto" panose="02000000000000000000" pitchFamily="2" charset="0"/>
              </a:rPr>
              <a:t>Equipment that is not working correctly or shows signs of damage.</a:t>
            </a:r>
            <a:endParaRPr lang="en-IN" sz="2000" dirty="0">
              <a:solidFill>
                <a:schemeClr val="bg1"/>
              </a:solidFill>
              <a:latin typeface="Roboto" panose="020000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55A9ED-0393-2758-ECCF-47F6BED336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
        <p:nvSpPr>
          <p:cNvPr id="5" name="Title 4">
            <a:extLst>
              <a:ext uri="{FF2B5EF4-FFF2-40B4-BE49-F238E27FC236}">
                <a16:creationId xmlns:a16="http://schemas.microsoft.com/office/drawing/2014/main" id="{A5D4B160-F848-6B0A-17A8-1EF4A20E1AA0}"/>
              </a:ext>
            </a:extLst>
          </p:cNvPr>
          <p:cNvSpPr>
            <a:spLocks noGrp="1"/>
          </p:cNvSpPr>
          <p:nvPr>
            <p:ph type="title"/>
          </p:nvPr>
        </p:nvSpPr>
        <p:spPr>
          <a:xfrm>
            <a:off x="1291193" y="4412530"/>
            <a:ext cx="15705614" cy="1461939"/>
          </a:xfrm>
        </p:spPr>
        <p:txBody>
          <a:bodyPr/>
          <a:lstStyle/>
          <a:p>
            <a:pPr algn="ctr"/>
            <a:r>
              <a:rPr lang="en-IN" dirty="0"/>
              <a:t>Causes of Laboratory Injury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577038-3040-C199-4883-0734C8223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 y="1779460"/>
            <a:ext cx="9389459" cy="6259639"/>
          </a:xfrm>
          <a:prstGeom prst="rect">
            <a:avLst/>
          </a:prstGeom>
        </p:spPr>
      </p:pic>
      <p:grpSp>
        <p:nvGrpSpPr>
          <p:cNvPr id="2" name="object 2"/>
          <p:cNvGrpSpPr/>
          <p:nvPr/>
        </p:nvGrpSpPr>
        <p:grpSpPr>
          <a:xfrm>
            <a:off x="5068358" y="1815274"/>
            <a:ext cx="11662025" cy="8108099"/>
            <a:chOff x="5068358" y="1815274"/>
            <a:chExt cx="11662025" cy="8108099"/>
          </a:xfrm>
        </p:grpSpPr>
        <p:sp>
          <p:nvSpPr>
            <p:cNvPr id="4" name="object 4"/>
            <p:cNvSpPr/>
            <p:nvPr/>
          </p:nvSpPr>
          <p:spPr>
            <a:xfrm>
              <a:off x="6244857" y="1815274"/>
              <a:ext cx="10001885" cy="4399280"/>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endParaRPr dirty="0"/>
            </a:p>
          </p:txBody>
        </p:sp>
        <p:pic>
          <p:nvPicPr>
            <p:cNvPr id="5" name="object 5"/>
            <p:cNvPicPr/>
            <p:nvPr/>
          </p:nvPicPr>
          <p:blipFill>
            <a:blip r:embed="rId4" cstate="print"/>
            <a:stretch>
              <a:fillRect/>
            </a:stretch>
          </p:blipFill>
          <p:spPr>
            <a:xfrm>
              <a:off x="5068358" y="5808574"/>
              <a:ext cx="4114799" cy="4114799"/>
            </a:xfrm>
            <a:prstGeom prst="rect">
              <a:avLst/>
            </a:prstGeom>
          </p:spPr>
        </p:pic>
        <p:sp>
          <p:nvSpPr>
            <p:cNvPr id="7" name="object 7"/>
            <p:cNvSpPr/>
            <p:nvPr/>
          </p:nvSpPr>
          <p:spPr>
            <a:xfrm>
              <a:off x="15499753" y="2940793"/>
              <a:ext cx="1230630" cy="1230630"/>
            </a:xfrm>
            <a:custGeom>
              <a:avLst/>
              <a:gdLst/>
              <a:ahLst/>
              <a:cxnLst/>
              <a:rect l="l" t="t" r="r" b="b"/>
              <a:pathLst>
                <a:path w="1230630" h="1230629">
                  <a:moveTo>
                    <a:pt x="1150386" y="1230400"/>
                  </a:moveTo>
                  <a:lnTo>
                    <a:pt x="80012" y="1230400"/>
                  </a:lnTo>
                  <a:lnTo>
                    <a:pt x="48910" y="1224098"/>
                  </a:lnTo>
                  <a:lnTo>
                    <a:pt x="23472" y="1206927"/>
                  </a:lnTo>
                  <a:lnTo>
                    <a:pt x="6301" y="1181489"/>
                  </a:lnTo>
                  <a:lnTo>
                    <a:pt x="0" y="1150390"/>
                  </a:lnTo>
                  <a:lnTo>
                    <a:pt x="0" y="80009"/>
                  </a:lnTo>
                  <a:lnTo>
                    <a:pt x="6301" y="48910"/>
                  </a:lnTo>
                  <a:lnTo>
                    <a:pt x="23472" y="23473"/>
                  </a:lnTo>
                  <a:lnTo>
                    <a:pt x="48910" y="6301"/>
                  </a:lnTo>
                  <a:lnTo>
                    <a:pt x="80011" y="0"/>
                  </a:lnTo>
                  <a:lnTo>
                    <a:pt x="1150387" y="0"/>
                  </a:lnTo>
                  <a:lnTo>
                    <a:pt x="1181489" y="6301"/>
                  </a:lnTo>
                  <a:lnTo>
                    <a:pt x="1206926" y="23473"/>
                  </a:lnTo>
                  <a:lnTo>
                    <a:pt x="1224098" y="48910"/>
                  </a:lnTo>
                  <a:lnTo>
                    <a:pt x="1230399" y="80009"/>
                  </a:lnTo>
                  <a:lnTo>
                    <a:pt x="1230399" y="1150390"/>
                  </a:lnTo>
                  <a:lnTo>
                    <a:pt x="1224098" y="1181489"/>
                  </a:lnTo>
                  <a:lnTo>
                    <a:pt x="1206926" y="1206927"/>
                  </a:lnTo>
                  <a:lnTo>
                    <a:pt x="1181489" y="1224098"/>
                  </a:lnTo>
                  <a:lnTo>
                    <a:pt x="1150386" y="1230400"/>
                  </a:lnTo>
                  <a:close/>
                </a:path>
              </a:pathLst>
            </a:custGeom>
            <a:solidFill>
              <a:srgbClr val="8BD9A6"/>
            </a:solidFill>
          </p:spPr>
          <p:txBody>
            <a:bodyPr wrap="square" lIns="0" tIns="0" rIns="0" bIns="0" rtlCol="0"/>
            <a:lstStyle/>
            <a:p>
              <a:endParaRPr/>
            </a:p>
          </p:txBody>
        </p:sp>
        <p:sp>
          <p:nvSpPr>
            <p:cNvPr id="8" name="object 8"/>
            <p:cNvSpPr/>
            <p:nvPr/>
          </p:nvSpPr>
          <p:spPr>
            <a:xfrm>
              <a:off x="15782416" y="3268827"/>
              <a:ext cx="665480" cy="571500"/>
            </a:xfrm>
            <a:custGeom>
              <a:avLst/>
              <a:gdLst/>
              <a:ahLst/>
              <a:cxnLst/>
              <a:rect l="l" t="t" r="r" b="b"/>
              <a:pathLst>
                <a:path w="665480" h="571500">
                  <a:moveTo>
                    <a:pt x="423151" y="302260"/>
                  </a:moveTo>
                  <a:lnTo>
                    <a:pt x="362699" y="302260"/>
                  </a:lnTo>
                  <a:lnTo>
                    <a:pt x="362699" y="241808"/>
                  </a:lnTo>
                  <a:lnTo>
                    <a:pt x="302247" y="241808"/>
                  </a:lnTo>
                  <a:lnTo>
                    <a:pt x="302247" y="302260"/>
                  </a:lnTo>
                  <a:lnTo>
                    <a:pt x="241795" y="302260"/>
                  </a:lnTo>
                  <a:lnTo>
                    <a:pt x="241795" y="362712"/>
                  </a:lnTo>
                  <a:lnTo>
                    <a:pt x="302247" y="362712"/>
                  </a:lnTo>
                  <a:lnTo>
                    <a:pt x="302247" y="423164"/>
                  </a:lnTo>
                  <a:lnTo>
                    <a:pt x="362699" y="423164"/>
                  </a:lnTo>
                  <a:lnTo>
                    <a:pt x="362699" y="362712"/>
                  </a:lnTo>
                  <a:lnTo>
                    <a:pt x="423151" y="362712"/>
                  </a:lnTo>
                  <a:lnTo>
                    <a:pt x="423151" y="302260"/>
                  </a:lnTo>
                  <a:close/>
                </a:path>
                <a:path w="665480" h="571500">
                  <a:moveTo>
                    <a:pt x="664959" y="181356"/>
                  </a:moveTo>
                  <a:lnTo>
                    <a:pt x="638403" y="117233"/>
                  </a:lnTo>
                  <a:lnTo>
                    <a:pt x="604507" y="96786"/>
                  </a:lnTo>
                  <a:lnTo>
                    <a:pt x="604507" y="181356"/>
                  </a:lnTo>
                  <a:lnTo>
                    <a:pt x="604507" y="483616"/>
                  </a:lnTo>
                  <a:lnTo>
                    <a:pt x="602132" y="495376"/>
                  </a:lnTo>
                  <a:lnTo>
                    <a:pt x="595655" y="504990"/>
                  </a:lnTo>
                  <a:lnTo>
                    <a:pt x="586041" y="511467"/>
                  </a:lnTo>
                  <a:lnTo>
                    <a:pt x="574281" y="513842"/>
                  </a:lnTo>
                  <a:lnTo>
                    <a:pt x="90678" y="513842"/>
                  </a:lnTo>
                  <a:lnTo>
                    <a:pt x="78905" y="511467"/>
                  </a:lnTo>
                  <a:lnTo>
                    <a:pt x="69303" y="504990"/>
                  </a:lnTo>
                  <a:lnTo>
                    <a:pt x="62826" y="495376"/>
                  </a:lnTo>
                  <a:lnTo>
                    <a:pt x="60452" y="483616"/>
                  </a:lnTo>
                  <a:lnTo>
                    <a:pt x="60452" y="181356"/>
                  </a:lnTo>
                  <a:lnTo>
                    <a:pt x="62826" y="169595"/>
                  </a:lnTo>
                  <a:lnTo>
                    <a:pt x="69303" y="159981"/>
                  </a:lnTo>
                  <a:lnTo>
                    <a:pt x="78905" y="153504"/>
                  </a:lnTo>
                  <a:lnTo>
                    <a:pt x="90678" y="151130"/>
                  </a:lnTo>
                  <a:lnTo>
                    <a:pt x="574281" y="151130"/>
                  </a:lnTo>
                  <a:lnTo>
                    <a:pt x="586041" y="153504"/>
                  </a:lnTo>
                  <a:lnTo>
                    <a:pt x="595655" y="159981"/>
                  </a:lnTo>
                  <a:lnTo>
                    <a:pt x="602132" y="169595"/>
                  </a:lnTo>
                  <a:lnTo>
                    <a:pt x="604507" y="181356"/>
                  </a:lnTo>
                  <a:lnTo>
                    <a:pt x="604507" y="96786"/>
                  </a:lnTo>
                  <a:lnTo>
                    <a:pt x="574281" y="90678"/>
                  </a:lnTo>
                  <a:lnTo>
                    <a:pt x="483603" y="90678"/>
                  </a:lnTo>
                  <a:lnTo>
                    <a:pt x="483603" y="75565"/>
                  </a:lnTo>
                  <a:lnTo>
                    <a:pt x="477672" y="46151"/>
                  </a:lnTo>
                  <a:lnTo>
                    <a:pt x="461467" y="22136"/>
                  </a:lnTo>
                  <a:lnTo>
                    <a:pt x="437451" y="5943"/>
                  </a:lnTo>
                  <a:lnTo>
                    <a:pt x="423151" y="3060"/>
                  </a:lnTo>
                  <a:lnTo>
                    <a:pt x="423151" y="67221"/>
                  </a:lnTo>
                  <a:lnTo>
                    <a:pt x="423151" y="90678"/>
                  </a:lnTo>
                  <a:lnTo>
                    <a:pt x="241795" y="90678"/>
                  </a:lnTo>
                  <a:lnTo>
                    <a:pt x="241795" y="67221"/>
                  </a:lnTo>
                  <a:lnTo>
                    <a:pt x="248564" y="60452"/>
                  </a:lnTo>
                  <a:lnTo>
                    <a:pt x="256908" y="60452"/>
                  </a:lnTo>
                  <a:lnTo>
                    <a:pt x="416382" y="60452"/>
                  </a:lnTo>
                  <a:lnTo>
                    <a:pt x="423151" y="67221"/>
                  </a:lnTo>
                  <a:lnTo>
                    <a:pt x="423151" y="3060"/>
                  </a:lnTo>
                  <a:lnTo>
                    <a:pt x="408038" y="0"/>
                  </a:lnTo>
                  <a:lnTo>
                    <a:pt x="256908" y="0"/>
                  </a:lnTo>
                  <a:lnTo>
                    <a:pt x="227495" y="5943"/>
                  </a:lnTo>
                  <a:lnTo>
                    <a:pt x="203479" y="22136"/>
                  </a:lnTo>
                  <a:lnTo>
                    <a:pt x="187286" y="46151"/>
                  </a:lnTo>
                  <a:lnTo>
                    <a:pt x="181343" y="75565"/>
                  </a:lnTo>
                  <a:lnTo>
                    <a:pt x="181343" y="90678"/>
                  </a:lnTo>
                  <a:lnTo>
                    <a:pt x="90678" y="90678"/>
                  </a:lnTo>
                  <a:lnTo>
                    <a:pt x="55372" y="97802"/>
                  </a:lnTo>
                  <a:lnTo>
                    <a:pt x="26555" y="117233"/>
                  </a:lnTo>
                  <a:lnTo>
                    <a:pt x="7124" y="146062"/>
                  </a:lnTo>
                  <a:lnTo>
                    <a:pt x="0" y="181356"/>
                  </a:lnTo>
                  <a:lnTo>
                    <a:pt x="0" y="483616"/>
                  </a:lnTo>
                  <a:lnTo>
                    <a:pt x="7124" y="518909"/>
                  </a:lnTo>
                  <a:lnTo>
                    <a:pt x="26555" y="547738"/>
                  </a:lnTo>
                  <a:lnTo>
                    <a:pt x="55372" y="567169"/>
                  </a:lnTo>
                  <a:lnTo>
                    <a:pt x="76758" y="571487"/>
                  </a:lnTo>
                  <a:lnTo>
                    <a:pt x="588187" y="571487"/>
                  </a:lnTo>
                  <a:lnTo>
                    <a:pt x="638403" y="547738"/>
                  </a:lnTo>
                  <a:lnTo>
                    <a:pt x="658863" y="513842"/>
                  </a:lnTo>
                  <a:lnTo>
                    <a:pt x="664959" y="483616"/>
                  </a:lnTo>
                  <a:lnTo>
                    <a:pt x="664959" y="181356"/>
                  </a:lnTo>
                  <a:close/>
                </a:path>
              </a:pathLst>
            </a:custGeom>
            <a:solidFill>
              <a:srgbClr val="FFFFFF"/>
            </a:solidFill>
          </p:spPr>
          <p:txBody>
            <a:bodyPr wrap="square" lIns="0" tIns="0" rIns="0" bIns="0" rtlCol="0"/>
            <a:lstStyle/>
            <a:p>
              <a:endParaRPr dirty="0"/>
            </a:p>
          </p:txBody>
        </p:sp>
      </p:grpSp>
      <p:sp>
        <p:nvSpPr>
          <p:cNvPr id="9" name="object 9"/>
          <p:cNvSpPr txBox="1">
            <a:spLocks noGrp="1"/>
          </p:cNvSpPr>
          <p:nvPr>
            <p:ph type="title"/>
          </p:nvPr>
        </p:nvSpPr>
        <p:spPr>
          <a:xfrm>
            <a:off x="7113058" y="2032574"/>
            <a:ext cx="8185541" cy="2904641"/>
          </a:xfrm>
          <a:prstGeom prst="rect">
            <a:avLst/>
          </a:prstGeom>
        </p:spPr>
        <p:txBody>
          <a:bodyPr vert="horz" wrap="square" lIns="0" tIns="12065" rIns="0" bIns="0" rtlCol="0">
            <a:spAutoFit/>
          </a:bodyPr>
          <a:lstStyle/>
          <a:p>
            <a:pPr marL="12700" marR="5080">
              <a:lnSpc>
                <a:spcPct val="116100"/>
              </a:lnSpc>
              <a:spcBef>
                <a:spcPts val="95"/>
              </a:spcBef>
            </a:pPr>
            <a:r>
              <a:rPr lang="en-IN" sz="5400" spc="-5" dirty="0">
                <a:solidFill>
                  <a:srgbClr val="FFFFFF"/>
                </a:solidFill>
              </a:rPr>
              <a:t>Causes of Laboratory Injury</a:t>
            </a:r>
            <a:br>
              <a:rPr lang="en-IN" sz="5400" spc="-5" dirty="0">
                <a:solidFill>
                  <a:srgbClr val="FFFFFF"/>
                </a:solidFill>
              </a:rPr>
            </a:br>
            <a:r>
              <a:rPr lang="en-US" sz="2800" spc="-5" dirty="0">
                <a:solidFill>
                  <a:srgbClr val="FFFFFF"/>
                </a:solidFill>
              </a:rPr>
              <a:t>Laboratory injuries can be caused by a variety of factors, including:</a:t>
            </a:r>
            <a:endParaRPr sz="5400" dirty="0"/>
          </a:p>
        </p:txBody>
      </p:sp>
      <p:pic>
        <p:nvPicPr>
          <p:cNvPr id="13" name="Picture 12">
            <a:extLst>
              <a:ext uri="{FF2B5EF4-FFF2-40B4-BE49-F238E27FC236}">
                <a16:creationId xmlns:a16="http://schemas.microsoft.com/office/drawing/2014/main" id="{1391B39D-E377-8F85-7662-B4C591E7AC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
        <p:nvSpPr>
          <p:cNvPr id="19" name="object 4">
            <a:extLst>
              <a:ext uri="{FF2B5EF4-FFF2-40B4-BE49-F238E27FC236}">
                <a16:creationId xmlns:a16="http://schemas.microsoft.com/office/drawing/2014/main" id="{5F21B0DB-6E2B-08D2-B70B-BE1BC0EA2553}"/>
              </a:ext>
            </a:extLst>
          </p:cNvPr>
          <p:cNvSpPr/>
          <p:nvPr/>
        </p:nvSpPr>
        <p:spPr>
          <a:xfrm>
            <a:off x="152400" y="7610544"/>
            <a:ext cx="3429000" cy="2562156"/>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Chemical / Biological exposure </a:t>
            </a:r>
          </a:p>
          <a:p>
            <a:pPr algn="ctr"/>
            <a:r>
              <a:rPr lang="en-US" sz="2000" dirty="0">
                <a:solidFill>
                  <a:schemeClr val="bg1"/>
                </a:solidFill>
                <a:latin typeface="Roboto" panose="02000000000000000000" pitchFamily="2" charset="0"/>
              </a:rPr>
              <a:t>Contact with hazardous chemicals or improper handling. Exposure to infectious materials or microorganisms.</a:t>
            </a:r>
            <a:endParaRPr lang="en-US" dirty="0">
              <a:solidFill>
                <a:schemeClr val="bg1"/>
              </a:solidFill>
              <a:latin typeface="Roboto" panose="02000000000000000000" pitchFamily="2" charset="0"/>
            </a:endParaRPr>
          </a:p>
        </p:txBody>
      </p:sp>
      <p:sp>
        <p:nvSpPr>
          <p:cNvPr id="21" name="object 4">
            <a:extLst>
              <a:ext uri="{FF2B5EF4-FFF2-40B4-BE49-F238E27FC236}">
                <a16:creationId xmlns:a16="http://schemas.microsoft.com/office/drawing/2014/main" id="{BFDF9A55-E7C8-FF5A-F81A-E92A7EE14890}"/>
              </a:ext>
            </a:extLst>
          </p:cNvPr>
          <p:cNvSpPr/>
          <p:nvPr/>
        </p:nvSpPr>
        <p:spPr>
          <a:xfrm>
            <a:off x="3770756" y="7623119"/>
            <a:ext cx="3429000" cy="2549581"/>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Fire and explosion</a:t>
            </a:r>
          </a:p>
          <a:p>
            <a:pPr algn="ctr"/>
            <a:endParaRPr lang="en-US" sz="2400" b="1" dirty="0">
              <a:solidFill>
                <a:schemeClr val="bg1"/>
              </a:solidFill>
              <a:latin typeface="Roboto" panose="02000000000000000000" pitchFamily="2" charset="0"/>
            </a:endParaRPr>
          </a:p>
          <a:p>
            <a:pPr algn="ctr"/>
            <a:r>
              <a:rPr lang="en-US" sz="2000" dirty="0">
                <a:solidFill>
                  <a:schemeClr val="bg1"/>
                </a:solidFill>
                <a:latin typeface="Roboto" panose="02000000000000000000" pitchFamily="2" charset="0"/>
              </a:rPr>
              <a:t>Flammable materials, electrical issues, or equipment malfunctions.</a:t>
            </a:r>
            <a:endParaRPr lang="en-US" dirty="0">
              <a:solidFill>
                <a:schemeClr val="bg1"/>
              </a:solidFill>
              <a:latin typeface="Roboto" panose="02000000000000000000" pitchFamily="2" charset="0"/>
            </a:endParaRPr>
          </a:p>
        </p:txBody>
      </p:sp>
      <p:sp>
        <p:nvSpPr>
          <p:cNvPr id="22" name="object 4">
            <a:extLst>
              <a:ext uri="{FF2B5EF4-FFF2-40B4-BE49-F238E27FC236}">
                <a16:creationId xmlns:a16="http://schemas.microsoft.com/office/drawing/2014/main" id="{F6409DE1-9D1C-3415-CD7D-320A56A3CC15}"/>
              </a:ext>
            </a:extLst>
          </p:cNvPr>
          <p:cNvSpPr/>
          <p:nvPr/>
        </p:nvSpPr>
        <p:spPr>
          <a:xfrm>
            <a:off x="7342321" y="7623119"/>
            <a:ext cx="3429000" cy="2549581"/>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Cuts and abrasions</a:t>
            </a:r>
          </a:p>
          <a:p>
            <a:pPr algn="ctr"/>
            <a:endParaRPr lang="en-US" sz="2400" b="1" dirty="0">
              <a:solidFill>
                <a:schemeClr val="bg1"/>
              </a:solidFill>
              <a:latin typeface="Roboto" panose="02000000000000000000" pitchFamily="2" charset="0"/>
            </a:endParaRPr>
          </a:p>
          <a:p>
            <a:pPr algn="ctr"/>
            <a:r>
              <a:rPr lang="en-US" sz="2000" dirty="0">
                <a:solidFill>
                  <a:schemeClr val="bg1"/>
                </a:solidFill>
                <a:latin typeface="Roboto" panose="02000000000000000000" pitchFamily="2" charset="0"/>
              </a:rPr>
              <a:t>Mishandling of sharp objects or broken glass.</a:t>
            </a:r>
          </a:p>
        </p:txBody>
      </p:sp>
      <p:sp>
        <p:nvSpPr>
          <p:cNvPr id="23" name="object 4">
            <a:extLst>
              <a:ext uri="{FF2B5EF4-FFF2-40B4-BE49-F238E27FC236}">
                <a16:creationId xmlns:a16="http://schemas.microsoft.com/office/drawing/2014/main" id="{B5B0B90F-AB11-822A-4ECE-8942CEC3AA13}"/>
              </a:ext>
            </a:extLst>
          </p:cNvPr>
          <p:cNvSpPr/>
          <p:nvPr/>
        </p:nvSpPr>
        <p:spPr>
          <a:xfrm>
            <a:off x="10913886" y="7623119"/>
            <a:ext cx="3429000" cy="2549581"/>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Electrical incidents</a:t>
            </a:r>
          </a:p>
          <a:p>
            <a:pPr algn="ctr"/>
            <a:endParaRPr lang="en-US" sz="2400" b="1" dirty="0">
              <a:solidFill>
                <a:schemeClr val="bg1"/>
              </a:solidFill>
              <a:latin typeface="Roboto" panose="02000000000000000000" pitchFamily="2" charset="0"/>
            </a:endParaRPr>
          </a:p>
          <a:p>
            <a:pPr algn="ctr"/>
            <a:r>
              <a:rPr lang="en-US" sz="2000" dirty="0">
                <a:solidFill>
                  <a:schemeClr val="bg1"/>
                </a:solidFill>
                <a:latin typeface="Roboto" panose="02000000000000000000" pitchFamily="2" charset="0"/>
              </a:rPr>
              <a:t>Contact with live electrical components.</a:t>
            </a:r>
          </a:p>
        </p:txBody>
      </p:sp>
      <p:sp>
        <p:nvSpPr>
          <p:cNvPr id="24" name="object 4">
            <a:extLst>
              <a:ext uri="{FF2B5EF4-FFF2-40B4-BE49-F238E27FC236}">
                <a16:creationId xmlns:a16="http://schemas.microsoft.com/office/drawing/2014/main" id="{A81D0631-15EB-F5EE-9270-26CD6A1FEFB8}"/>
              </a:ext>
            </a:extLst>
          </p:cNvPr>
          <p:cNvSpPr/>
          <p:nvPr/>
        </p:nvSpPr>
        <p:spPr>
          <a:xfrm>
            <a:off x="14532242" y="7623119"/>
            <a:ext cx="3429000" cy="2549581"/>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Equipment failure</a:t>
            </a:r>
          </a:p>
          <a:p>
            <a:pPr algn="ctr"/>
            <a:endParaRPr lang="en-US" sz="2400" b="1" dirty="0">
              <a:solidFill>
                <a:schemeClr val="bg1"/>
              </a:solidFill>
              <a:latin typeface="Roboto" panose="02000000000000000000" pitchFamily="2" charset="0"/>
            </a:endParaRPr>
          </a:p>
          <a:p>
            <a:pPr algn="ctr"/>
            <a:r>
              <a:rPr lang="en-US" sz="2000" dirty="0">
                <a:solidFill>
                  <a:schemeClr val="bg1"/>
                </a:solidFill>
                <a:latin typeface="Roboto" panose="02000000000000000000" pitchFamily="2" charset="0"/>
              </a:rPr>
              <a:t>Malfunctioning laboratory equipment or instruments.</a:t>
            </a:r>
            <a:endParaRPr lang="en-IN" dirty="0">
              <a:solidFill>
                <a:schemeClr val="bg1"/>
              </a:solidFill>
              <a:latin typeface="Roboto" panose="02000000000000000000" pitchFamily="2" charset="0"/>
            </a:endParaRPr>
          </a:p>
        </p:txBody>
      </p:sp>
    </p:spTree>
    <p:extLst>
      <p:ext uri="{BB962C8B-B14F-4D97-AF65-F5344CB8AC3E}">
        <p14:creationId xmlns:p14="http://schemas.microsoft.com/office/powerpoint/2010/main" val="105200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55A9ED-0393-2758-ECCF-47F6BED336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
        <p:nvSpPr>
          <p:cNvPr id="5" name="Title 4">
            <a:extLst>
              <a:ext uri="{FF2B5EF4-FFF2-40B4-BE49-F238E27FC236}">
                <a16:creationId xmlns:a16="http://schemas.microsoft.com/office/drawing/2014/main" id="{A5D4B160-F848-6B0A-17A8-1EF4A20E1AA0}"/>
              </a:ext>
            </a:extLst>
          </p:cNvPr>
          <p:cNvSpPr>
            <a:spLocks noGrp="1"/>
          </p:cNvSpPr>
          <p:nvPr>
            <p:ph type="title"/>
          </p:nvPr>
        </p:nvSpPr>
        <p:spPr>
          <a:xfrm>
            <a:off x="950396" y="3673115"/>
            <a:ext cx="16387208" cy="2940769"/>
          </a:xfrm>
        </p:spPr>
        <p:txBody>
          <a:bodyPr/>
          <a:lstStyle/>
          <a:p>
            <a:pPr algn="ctr"/>
            <a:r>
              <a:rPr lang="en-IN" dirty="0"/>
              <a:t>Symptoms of Laboratory Injury</a:t>
            </a:r>
          </a:p>
        </p:txBody>
      </p:sp>
    </p:spTree>
    <p:extLst>
      <p:ext uri="{BB962C8B-B14F-4D97-AF65-F5344CB8AC3E}">
        <p14:creationId xmlns:p14="http://schemas.microsoft.com/office/powerpoint/2010/main" val="903944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397056" y="6319114"/>
            <a:ext cx="3816350" cy="2678041"/>
          </a:xfrm>
          <a:prstGeom prst="rect">
            <a:avLst/>
          </a:prstGeom>
        </p:spPr>
        <p:txBody>
          <a:bodyPr vert="horz" wrap="square" lIns="0" tIns="326390" rIns="0" bIns="0" rtlCol="0">
            <a:spAutoFit/>
          </a:bodyPr>
          <a:lstStyle/>
          <a:p>
            <a:pPr marR="5080">
              <a:lnSpc>
                <a:spcPct val="100000"/>
              </a:lnSpc>
              <a:spcBef>
                <a:spcPts val="2570"/>
              </a:spcBef>
            </a:pPr>
            <a:r>
              <a:rPr lang="en-IN" sz="3900" b="1" spc="-5" dirty="0">
                <a:solidFill>
                  <a:srgbClr val="8BD9A6"/>
                </a:solidFill>
                <a:latin typeface="Roboto"/>
                <a:cs typeface="Roboto"/>
              </a:rPr>
              <a:t>			</a:t>
            </a:r>
            <a:r>
              <a:rPr sz="3900" b="1" spc="-5" dirty="0">
                <a:solidFill>
                  <a:srgbClr val="8BD9A6"/>
                </a:solidFill>
                <a:latin typeface="Roboto"/>
                <a:cs typeface="Roboto"/>
              </a:rPr>
              <a:t>01.</a:t>
            </a:r>
            <a:endParaRPr sz="3900" dirty="0">
              <a:latin typeface="Roboto"/>
              <a:cs typeface="Roboto"/>
            </a:endParaRPr>
          </a:p>
          <a:p>
            <a:pPr marL="12700" marR="465455">
              <a:lnSpc>
                <a:spcPct val="116700"/>
              </a:lnSpc>
              <a:spcBef>
                <a:spcPts val="1300"/>
              </a:spcBef>
            </a:pPr>
            <a:r>
              <a:rPr lang="en-IN" sz="3000" b="1" spc="-15" dirty="0">
                <a:solidFill>
                  <a:srgbClr val="017353"/>
                </a:solidFill>
                <a:latin typeface="Roboto"/>
                <a:cs typeface="Roboto"/>
              </a:rPr>
              <a:t>Chemical burns, skin, eye irritation &amp; Injuries</a:t>
            </a:r>
            <a:endParaRPr sz="3000" dirty="0">
              <a:latin typeface="Roboto"/>
              <a:cs typeface="Roboto"/>
            </a:endParaRPr>
          </a:p>
        </p:txBody>
      </p:sp>
      <p:sp>
        <p:nvSpPr>
          <p:cNvPr id="8" name="object 8"/>
          <p:cNvSpPr txBox="1"/>
          <p:nvPr/>
        </p:nvSpPr>
        <p:spPr>
          <a:xfrm>
            <a:off x="5704211" y="988883"/>
            <a:ext cx="4005579" cy="1053622"/>
          </a:xfrm>
          <a:prstGeom prst="rect">
            <a:avLst/>
          </a:prstGeom>
        </p:spPr>
        <p:txBody>
          <a:bodyPr vert="horz" wrap="square" lIns="0" tIns="12065" rIns="0" bIns="0" rtlCol="0">
            <a:spAutoFit/>
          </a:bodyPr>
          <a:lstStyle/>
          <a:p>
            <a:pPr marL="12700" marR="5080">
              <a:lnSpc>
                <a:spcPct val="116700"/>
              </a:lnSpc>
              <a:spcBef>
                <a:spcPts val="95"/>
              </a:spcBef>
            </a:pPr>
            <a:r>
              <a:rPr lang="en-IN" sz="3000" b="1" dirty="0">
                <a:solidFill>
                  <a:srgbClr val="017353"/>
                </a:solidFill>
                <a:latin typeface="Roboto"/>
                <a:cs typeface="Roboto"/>
              </a:rPr>
              <a:t>Cuts, abrasions or puncture wounds</a:t>
            </a:r>
            <a:endParaRPr sz="3000" dirty="0">
              <a:latin typeface="Roboto"/>
              <a:cs typeface="Roboto"/>
            </a:endParaRPr>
          </a:p>
        </p:txBody>
      </p:sp>
      <p:sp>
        <p:nvSpPr>
          <p:cNvPr id="9" name="object 9"/>
          <p:cNvSpPr txBox="1"/>
          <p:nvPr/>
        </p:nvSpPr>
        <p:spPr>
          <a:xfrm>
            <a:off x="9144000" y="5806573"/>
            <a:ext cx="3061145" cy="2055819"/>
          </a:xfrm>
          <a:prstGeom prst="rect">
            <a:avLst/>
          </a:prstGeom>
        </p:spPr>
        <p:txBody>
          <a:bodyPr vert="horz" wrap="square" lIns="0" tIns="283210" rIns="0" bIns="0" rtlCol="0">
            <a:spAutoFit/>
          </a:bodyPr>
          <a:lstStyle/>
          <a:p>
            <a:pPr marR="5080" algn="r">
              <a:lnSpc>
                <a:spcPct val="100000"/>
              </a:lnSpc>
              <a:spcBef>
                <a:spcPts val="2230"/>
              </a:spcBef>
            </a:pPr>
            <a:r>
              <a:rPr sz="3900" b="1" spc="-5" dirty="0">
                <a:solidFill>
                  <a:srgbClr val="8BD9A6"/>
                </a:solidFill>
                <a:latin typeface="Roboto"/>
                <a:cs typeface="Roboto"/>
              </a:rPr>
              <a:t>03.</a:t>
            </a:r>
            <a:endParaRPr sz="3900" dirty="0">
              <a:latin typeface="Roboto"/>
              <a:cs typeface="Roboto"/>
            </a:endParaRPr>
          </a:p>
          <a:p>
            <a:pPr marL="12700" marR="35560">
              <a:lnSpc>
                <a:spcPct val="116700"/>
              </a:lnSpc>
              <a:spcBef>
                <a:spcPts val="1040"/>
              </a:spcBef>
            </a:pPr>
            <a:r>
              <a:rPr lang="en-IN" sz="3000" b="1" dirty="0">
                <a:solidFill>
                  <a:srgbClr val="017353"/>
                </a:solidFill>
                <a:latin typeface="Roboto"/>
                <a:cs typeface="Roboto"/>
              </a:rPr>
              <a:t>Burns from fire or hot surfaces</a:t>
            </a:r>
            <a:endParaRPr sz="3000" dirty="0">
              <a:latin typeface="Roboto"/>
              <a:cs typeface="Roboto"/>
            </a:endParaRPr>
          </a:p>
        </p:txBody>
      </p:sp>
      <p:sp>
        <p:nvSpPr>
          <p:cNvPr id="10" name="object 10"/>
          <p:cNvSpPr txBox="1">
            <a:spLocks noGrp="1"/>
          </p:cNvSpPr>
          <p:nvPr>
            <p:ph type="title"/>
          </p:nvPr>
        </p:nvSpPr>
        <p:spPr>
          <a:xfrm>
            <a:off x="5689463" y="367853"/>
            <a:ext cx="738505" cy="621030"/>
          </a:xfrm>
          <a:prstGeom prst="rect">
            <a:avLst/>
          </a:prstGeom>
        </p:spPr>
        <p:txBody>
          <a:bodyPr vert="horz" wrap="square" lIns="0" tIns="13335" rIns="0" bIns="0" rtlCol="0">
            <a:spAutoFit/>
          </a:bodyPr>
          <a:lstStyle/>
          <a:p>
            <a:pPr marL="12700">
              <a:lnSpc>
                <a:spcPct val="100000"/>
              </a:lnSpc>
              <a:spcBef>
                <a:spcPts val="105"/>
              </a:spcBef>
            </a:pPr>
            <a:r>
              <a:rPr sz="3900" spc="-5" dirty="0">
                <a:solidFill>
                  <a:srgbClr val="8BD9A6"/>
                </a:solidFill>
              </a:rPr>
              <a:t>02.</a:t>
            </a:r>
            <a:endParaRPr sz="3900" dirty="0"/>
          </a:p>
        </p:txBody>
      </p:sp>
      <p:sp>
        <p:nvSpPr>
          <p:cNvPr id="11" name="object 11"/>
          <p:cNvSpPr txBox="1"/>
          <p:nvPr/>
        </p:nvSpPr>
        <p:spPr>
          <a:xfrm>
            <a:off x="14471650" y="721756"/>
            <a:ext cx="3816350" cy="1998624"/>
          </a:xfrm>
          <a:prstGeom prst="rect">
            <a:avLst/>
          </a:prstGeom>
        </p:spPr>
        <p:txBody>
          <a:bodyPr vert="horz" wrap="square" lIns="0" tIns="13335" rIns="0" bIns="0" rtlCol="0">
            <a:spAutoFit/>
          </a:bodyPr>
          <a:lstStyle/>
          <a:p>
            <a:pPr marR="5080">
              <a:lnSpc>
                <a:spcPct val="100000"/>
              </a:lnSpc>
              <a:spcBef>
                <a:spcPts val="105"/>
              </a:spcBef>
            </a:pPr>
            <a:r>
              <a:rPr sz="3900" b="1" spc="-5" dirty="0">
                <a:solidFill>
                  <a:srgbClr val="8BD9A6"/>
                </a:solidFill>
                <a:latin typeface="Roboto"/>
                <a:cs typeface="Roboto"/>
              </a:rPr>
              <a:t>04.</a:t>
            </a:r>
            <a:endParaRPr sz="3900" dirty="0">
              <a:latin typeface="Roboto"/>
              <a:cs typeface="Roboto"/>
            </a:endParaRPr>
          </a:p>
          <a:p>
            <a:pPr marL="12700">
              <a:lnSpc>
                <a:spcPct val="100000"/>
              </a:lnSpc>
              <a:spcBef>
                <a:spcPts val="3579"/>
              </a:spcBef>
            </a:pPr>
            <a:r>
              <a:rPr lang="en-IN" sz="3000" b="1" dirty="0">
                <a:solidFill>
                  <a:srgbClr val="017353"/>
                </a:solidFill>
                <a:latin typeface="Roboto"/>
                <a:cs typeface="Roboto"/>
              </a:rPr>
              <a:t>Dizziness or loss of consciousness</a:t>
            </a:r>
            <a:endParaRPr sz="3000" dirty="0">
              <a:latin typeface="Roboto"/>
              <a:cs typeface="Roboto"/>
            </a:endParaRPr>
          </a:p>
        </p:txBody>
      </p:sp>
      <p:pic>
        <p:nvPicPr>
          <p:cNvPr id="13" name="Picture 12">
            <a:extLst>
              <a:ext uri="{FF2B5EF4-FFF2-40B4-BE49-F238E27FC236}">
                <a16:creationId xmlns:a16="http://schemas.microsoft.com/office/drawing/2014/main" id="{9624E20C-F5E1-D35E-30CC-4754E4092C43}"/>
              </a:ext>
            </a:extLst>
          </p:cNvPr>
          <p:cNvPicPr>
            <a:picLocks noChangeAspect="1"/>
          </p:cNvPicPr>
          <p:nvPr/>
        </p:nvPicPr>
        <p:blipFill rotWithShape="1">
          <a:blip r:embed="rId2">
            <a:extLst>
              <a:ext uri="{28A0092B-C50C-407E-A947-70E740481C1C}">
                <a14:useLocalDpi xmlns:a14="http://schemas.microsoft.com/office/drawing/2010/main" val="0"/>
              </a:ext>
            </a:extLst>
          </a:blip>
          <a:srcRect l="22742"/>
          <a:stretch/>
        </p:blipFill>
        <p:spPr>
          <a:xfrm>
            <a:off x="12247596" y="5867400"/>
            <a:ext cx="6072359" cy="4419600"/>
          </a:xfrm>
          <a:prstGeom prst="rect">
            <a:avLst/>
          </a:prstGeom>
        </p:spPr>
      </p:pic>
      <p:pic>
        <p:nvPicPr>
          <p:cNvPr id="15" name="Picture 14">
            <a:extLst>
              <a:ext uri="{FF2B5EF4-FFF2-40B4-BE49-F238E27FC236}">
                <a16:creationId xmlns:a16="http://schemas.microsoft.com/office/drawing/2014/main" id="{C7E9FBD3-E6C3-2CD5-1596-9420710BF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246" y="4381500"/>
            <a:ext cx="4429125" cy="5905500"/>
          </a:xfrm>
          <a:prstGeom prst="rect">
            <a:avLst/>
          </a:prstGeom>
        </p:spPr>
      </p:pic>
      <p:pic>
        <p:nvPicPr>
          <p:cNvPr id="17" name="Picture 16">
            <a:extLst>
              <a:ext uri="{FF2B5EF4-FFF2-40B4-BE49-F238E27FC236}">
                <a16:creationId xmlns:a16="http://schemas.microsoft.com/office/drawing/2014/main" id="{615FD632-4BE9-E632-098A-38297BBE9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1548"/>
            <a:ext cx="5590871" cy="4419193"/>
          </a:xfrm>
          <a:prstGeom prst="rect">
            <a:avLst/>
          </a:prstGeom>
        </p:spPr>
      </p:pic>
      <p:pic>
        <p:nvPicPr>
          <p:cNvPr id="21" name="Picture 20">
            <a:extLst>
              <a:ext uri="{FF2B5EF4-FFF2-40B4-BE49-F238E27FC236}">
                <a16:creationId xmlns:a16="http://schemas.microsoft.com/office/drawing/2014/main" id="{4DC3A2C8-0F39-5B50-C463-67618AE7AE80}"/>
              </a:ext>
            </a:extLst>
          </p:cNvPr>
          <p:cNvPicPr>
            <a:picLocks noChangeAspect="1"/>
          </p:cNvPicPr>
          <p:nvPr/>
        </p:nvPicPr>
        <p:blipFill rotWithShape="1">
          <a:blip r:embed="rId5">
            <a:extLst>
              <a:ext uri="{28A0092B-C50C-407E-A947-70E740481C1C}">
                <a14:useLocalDpi xmlns:a14="http://schemas.microsoft.com/office/drawing/2010/main" val="0"/>
              </a:ext>
            </a:extLst>
          </a:blip>
          <a:srcRect l="11508" r="11607"/>
          <a:stretch/>
        </p:blipFill>
        <p:spPr>
          <a:xfrm>
            <a:off x="8980912" y="12408"/>
            <a:ext cx="5478208" cy="47500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07255" y="4285893"/>
            <a:ext cx="8873490" cy="1715213"/>
          </a:xfrm>
          <a:prstGeom prst="rect">
            <a:avLst/>
          </a:prstGeom>
        </p:spPr>
        <p:txBody>
          <a:bodyPr vert="horz" wrap="square" lIns="0" tIns="250825" rIns="0" bIns="0" rtlCol="0">
            <a:spAutoFit/>
          </a:bodyPr>
          <a:lstStyle/>
          <a:p>
            <a:pPr algn="ctr">
              <a:lnSpc>
                <a:spcPct val="100000"/>
              </a:lnSpc>
              <a:spcBef>
                <a:spcPts val="1975"/>
              </a:spcBef>
            </a:pPr>
            <a:r>
              <a:rPr spc="-60" dirty="0"/>
              <a:t>What</a:t>
            </a:r>
            <a:r>
              <a:rPr spc="-30" dirty="0"/>
              <a:t> </a:t>
            </a:r>
            <a:r>
              <a:rPr spc="-50" dirty="0"/>
              <a:t>to</a:t>
            </a:r>
            <a:r>
              <a:rPr spc="-25" dirty="0"/>
              <a:t> </a:t>
            </a:r>
            <a:r>
              <a:rPr spc="-10" dirty="0"/>
              <a:t>do?</a:t>
            </a:r>
          </a:p>
        </p:txBody>
      </p:sp>
      <p:pic>
        <p:nvPicPr>
          <p:cNvPr id="4" name="Picture 3">
            <a:extLst>
              <a:ext uri="{FF2B5EF4-FFF2-40B4-BE49-F238E27FC236}">
                <a16:creationId xmlns:a16="http://schemas.microsoft.com/office/drawing/2014/main" id="{12664F0D-176F-4DB5-733D-68F3E80E89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9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TotalTime>
  <Words>764</Words>
  <Application>Microsoft Office PowerPoint</Application>
  <PresentationFormat>Custom</PresentationFormat>
  <Paragraphs>92</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Roboto</vt:lpstr>
      <vt:lpstr>Office Theme</vt:lpstr>
      <vt:lpstr>Environmental Emergencies DEFINITION, IDENTIFICATION, CAUSES, SYMPTOMS, AND TREATMENT GUIDE</vt:lpstr>
      <vt:lpstr>h. Laboratory Injury</vt:lpstr>
      <vt:lpstr>What is Laboratory Injury ?</vt:lpstr>
      <vt:lpstr>Identification of Laboratory Injury Identifying laboratory injuries involves recognizing signs and situations that indicate potential harm or accidents, including:</vt:lpstr>
      <vt:lpstr>Causes of Laboratory Injury</vt:lpstr>
      <vt:lpstr>Causes of Laboratory Injury Laboratory injuries can be caused by a variety of factors, including:</vt:lpstr>
      <vt:lpstr>Symptoms of Laboratory Injury</vt:lpstr>
      <vt:lpstr>02.</vt:lpstr>
      <vt:lpstr>What to do?</vt:lpstr>
      <vt:lpstr>PowerPoint Presentation</vt:lpstr>
      <vt:lpstr>PowerPoint Presentation</vt:lpstr>
      <vt:lpstr>PowerPoint Presentation</vt:lpstr>
      <vt:lpstr>Thank you for your attention,  It may save a life one day FOR MORE INFORMATION CONTACT +91 9911772407 OR EMAIL AT INFO@INFINITI8.ORG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dc:title>
  <dc:creator>tarush tandon</dc:creator>
  <cp:keywords>DAF3Bzv-BYE,BAELKx0ryl8</cp:keywords>
  <cp:lastModifiedBy>Dayal Dev</cp:lastModifiedBy>
  <cp:revision>12</cp:revision>
  <dcterms:created xsi:type="dcterms:W3CDTF">2024-01-18T04:56:20Z</dcterms:created>
  <dcterms:modified xsi:type="dcterms:W3CDTF">2024-01-27T06:00:49Z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2023-12-15T00:00:00Z</vt:filetime>
  </property>
  <property fmtid="{D5CDD505-2E9C-101B-9397-08002B2CF9AE}" pid="3" name="Creator">
    <vt:lpwstr>Canva</vt:lpwstr>
  </property>
  <property fmtid="{D5CDD505-2E9C-101B-9397-08002B2CF9AE}" pid="4" name="LastSaved">
    <vt:filetime>2024-01-18T00:00:00Z</vt:filetime>
  </property>
</Properties>
</file>