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notesMasterIdLst>
    <p:notesMasterId r:id="rId28"/>
  </p:notesMasterIdLst>
  <p:sldIdLst>
    <p:sldId id="286" r:id="rId2"/>
    <p:sldId id="259" r:id="rId3"/>
    <p:sldId id="260" r:id="rId4"/>
    <p:sldId id="262" r:id="rId5"/>
    <p:sldId id="263" r:id="rId6"/>
    <p:sldId id="265" r:id="rId7"/>
    <p:sldId id="267" r:id="rId8"/>
    <p:sldId id="277" r:id="rId9"/>
    <p:sldId id="278" r:id="rId10"/>
    <p:sldId id="266" r:id="rId11"/>
    <p:sldId id="258" r:id="rId12"/>
    <p:sldId id="268" r:id="rId13"/>
    <p:sldId id="269" r:id="rId14"/>
    <p:sldId id="276" r:id="rId15"/>
    <p:sldId id="270" r:id="rId16"/>
    <p:sldId id="271" r:id="rId17"/>
    <p:sldId id="272" r:id="rId18"/>
    <p:sldId id="279" r:id="rId19"/>
    <p:sldId id="280" r:id="rId20"/>
    <p:sldId id="283" r:id="rId21"/>
    <p:sldId id="282" r:id="rId22"/>
    <p:sldId id="284" r:id="rId23"/>
    <p:sldId id="273" r:id="rId24"/>
    <p:sldId id="275" r:id="rId25"/>
    <p:sldId id="287" r:id="rId26"/>
    <p:sldId id="288"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autoAdjust="0"/>
    <p:restoredTop sz="94709" autoAdjust="0"/>
  </p:normalViewPr>
  <p:slideViewPr>
    <p:cSldViewPr>
      <p:cViewPr varScale="1">
        <p:scale>
          <a:sx n="68" d="100"/>
          <a:sy n="68" d="100"/>
        </p:scale>
        <p:origin x="408"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7B2835-6A68-4357-9B6D-BE9D264F5F41}" type="datetimeFigureOut">
              <a:rPr lang="en-US" smtClean="0"/>
              <a:t>1/4/2017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2BED6C-0F93-478A-A113-7E876E3ABAD4}" type="slidenum">
              <a:rPr lang="en-US" smtClean="0"/>
              <a:t>‹#›</a:t>
            </a:fld>
            <a:endParaRPr lang="en-US"/>
          </a:p>
        </p:txBody>
      </p:sp>
    </p:spTree>
    <p:extLst>
      <p:ext uri="{BB962C8B-B14F-4D97-AF65-F5344CB8AC3E}">
        <p14:creationId xmlns:p14="http://schemas.microsoft.com/office/powerpoint/2010/main" val="34405751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anose="02020603050405020304" pitchFamily="18" charset="0"/>
              </a:defRPr>
            </a:lvl1pPr>
            <a:lvl2pPr marL="742950" indent="-285750" defTabSz="966788" eaLnBrk="0" hangingPunct="0">
              <a:defRPr sz="2400">
                <a:solidFill>
                  <a:schemeClr val="tx1"/>
                </a:solidFill>
                <a:latin typeface="Times New Roman" panose="02020603050405020304" pitchFamily="18" charset="0"/>
              </a:defRPr>
            </a:lvl2pPr>
            <a:lvl3pPr marL="1143000" indent="-228600" defTabSz="966788" eaLnBrk="0" hangingPunct="0">
              <a:defRPr sz="2400">
                <a:solidFill>
                  <a:schemeClr val="tx1"/>
                </a:solidFill>
                <a:latin typeface="Times New Roman" panose="02020603050405020304" pitchFamily="18" charset="0"/>
              </a:defRPr>
            </a:lvl3pPr>
            <a:lvl4pPr marL="1600200" indent="-228600" defTabSz="966788" eaLnBrk="0" hangingPunct="0">
              <a:defRPr sz="2400">
                <a:solidFill>
                  <a:schemeClr val="tx1"/>
                </a:solidFill>
                <a:latin typeface="Times New Roman" panose="02020603050405020304" pitchFamily="18" charset="0"/>
              </a:defRPr>
            </a:lvl4pPr>
            <a:lvl5pPr marL="2057400" indent="-228600" defTabSz="966788" eaLnBrk="0" hangingPunct="0">
              <a:defRPr sz="2400">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0B709F45-1115-449B-988E-649AAD71CB14}" type="slidenum">
              <a:rPr lang="en-US" sz="1300">
                <a:ea typeface="ＭＳ Ｐゴシック" panose="020B0600070205080204" pitchFamily="34" charset="-128"/>
              </a:rPr>
              <a:pPr eaLnBrk="1" hangingPunct="1"/>
              <a:t>25</a:t>
            </a:fld>
            <a:endParaRPr lang="en-US" sz="1300">
              <a:ea typeface="ＭＳ Ｐゴシック" panose="020B0600070205080204" pitchFamily="34" charset="-128"/>
            </a:endParaRPr>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ea typeface="ＭＳ Ｐゴシック" panose="020B0600070205080204" pitchFamily="34" charset="-128"/>
            </a:endParaRPr>
          </a:p>
        </p:txBody>
      </p:sp>
    </p:spTree>
    <p:extLst>
      <p:ext uri="{BB962C8B-B14F-4D97-AF65-F5344CB8AC3E}">
        <p14:creationId xmlns:p14="http://schemas.microsoft.com/office/powerpoint/2010/main" val="16454533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EEF040D8-6252-4FE8-BD64-27E0CA8410B2}" type="datetimeFigureOut">
              <a:rPr lang="en-US" smtClean="0"/>
              <a:pPr/>
              <a:t>1/4/2017</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C8DF9F7C-500E-40E1-A1F2-AEA06D2EA21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EF040D8-6252-4FE8-BD64-27E0CA8410B2}" type="datetimeFigureOut">
              <a:rPr lang="en-US" smtClean="0"/>
              <a:pPr/>
              <a:t>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DF9F7C-500E-40E1-A1F2-AEA06D2EA21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EF040D8-6252-4FE8-BD64-27E0CA8410B2}" type="datetimeFigureOut">
              <a:rPr lang="en-US" smtClean="0"/>
              <a:pPr/>
              <a:t>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DF9F7C-500E-40E1-A1F2-AEA06D2EA21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EF040D8-6252-4FE8-BD64-27E0CA8410B2}" type="datetimeFigureOut">
              <a:rPr lang="en-US" smtClean="0"/>
              <a:pPr/>
              <a:t>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DF9F7C-500E-40E1-A1F2-AEA06D2EA21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EEF040D8-6252-4FE8-BD64-27E0CA8410B2}" type="datetimeFigureOut">
              <a:rPr lang="en-US" smtClean="0"/>
              <a:pPr/>
              <a:t>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DF9F7C-500E-40E1-A1F2-AEA06D2EA21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EF040D8-6252-4FE8-BD64-27E0CA8410B2}" type="datetimeFigureOut">
              <a:rPr lang="en-US" smtClean="0"/>
              <a:pPr/>
              <a:t>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DF9F7C-500E-40E1-A1F2-AEA06D2EA21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EEF040D8-6252-4FE8-BD64-27E0CA8410B2}" type="datetimeFigureOut">
              <a:rPr lang="en-US" smtClean="0"/>
              <a:pPr/>
              <a:t>1/4/2017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8DF9F7C-500E-40E1-A1F2-AEA06D2EA21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EF040D8-6252-4FE8-BD64-27E0CA8410B2}" type="datetimeFigureOut">
              <a:rPr lang="en-US" smtClean="0"/>
              <a:pPr/>
              <a:t>1/4/2017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8DF9F7C-500E-40E1-A1F2-AEA06D2EA21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F040D8-6252-4FE8-BD64-27E0CA8410B2}" type="datetimeFigureOut">
              <a:rPr lang="en-US" smtClean="0"/>
              <a:pPr/>
              <a:t>1/4/2017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8DF9F7C-500E-40E1-A1F2-AEA06D2EA21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EF040D8-6252-4FE8-BD64-27E0CA8410B2}" type="datetimeFigureOut">
              <a:rPr lang="en-US" smtClean="0"/>
              <a:pPr/>
              <a:t>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DF9F7C-500E-40E1-A1F2-AEA06D2EA21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EEF040D8-6252-4FE8-BD64-27E0CA8410B2}" type="datetimeFigureOut">
              <a:rPr lang="en-US" smtClean="0"/>
              <a:pPr/>
              <a:t>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C8DF9F7C-500E-40E1-A1F2-AEA06D2EA213}"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EEF040D8-6252-4FE8-BD64-27E0CA8410B2}" type="datetimeFigureOut">
              <a:rPr lang="en-US" smtClean="0"/>
              <a:pPr/>
              <a:t>1/4/2017</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C8DF9F7C-500E-40E1-A1F2-AEA06D2EA213}"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dk1" tx1="lt1" bg2="dk2" tx2="lt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innovoidea.in/"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3" Type="http://schemas.openxmlformats.org/officeDocument/2006/relationships/hyperlink" Target="http://www.innovoidea.in/" TargetMode="Externa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19.gif"/><Relationship Id="rId4" Type="http://schemas.openxmlformats.org/officeDocument/2006/relationships/hyperlink" Target="mailto:myinnovoidea@gmail.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800">
                <a:solidFill>
                  <a:srgbClr val="FFFFF3"/>
                </a:solidFill>
                <a:latin typeface="Arial" panose="020B0604020202020204" pitchFamily="34" charset="0"/>
              </a:defRPr>
            </a:lvl1pPr>
            <a:lvl2pPr marL="557213" indent="-214313" eaLnBrk="0" hangingPunct="0">
              <a:defRPr sz="1800">
                <a:solidFill>
                  <a:srgbClr val="FFFFF3"/>
                </a:solidFill>
                <a:latin typeface="Arial" panose="020B0604020202020204" pitchFamily="34" charset="0"/>
              </a:defRPr>
            </a:lvl2pPr>
            <a:lvl3pPr marL="857250" indent="-171450" eaLnBrk="0" hangingPunct="0">
              <a:defRPr sz="1800">
                <a:solidFill>
                  <a:srgbClr val="FFFFF3"/>
                </a:solidFill>
                <a:latin typeface="Arial" panose="020B0604020202020204" pitchFamily="34" charset="0"/>
              </a:defRPr>
            </a:lvl3pPr>
            <a:lvl4pPr marL="1200150" indent="-171450" eaLnBrk="0" hangingPunct="0">
              <a:defRPr sz="1800">
                <a:solidFill>
                  <a:srgbClr val="FFFFF3"/>
                </a:solidFill>
                <a:latin typeface="Arial" panose="020B0604020202020204" pitchFamily="34" charset="0"/>
              </a:defRPr>
            </a:lvl4pPr>
            <a:lvl5pPr marL="1543050" indent="-171450" eaLnBrk="0" hangingPunct="0">
              <a:defRPr sz="1800">
                <a:solidFill>
                  <a:srgbClr val="FFFFF3"/>
                </a:solidFill>
                <a:latin typeface="Arial" panose="020B0604020202020204" pitchFamily="34" charset="0"/>
              </a:defRPr>
            </a:lvl5pPr>
            <a:lvl6pPr marL="1885950" indent="-171450" algn="ctr" eaLnBrk="0" fontAlgn="base" hangingPunct="0">
              <a:spcBef>
                <a:spcPct val="0"/>
              </a:spcBef>
              <a:spcAft>
                <a:spcPct val="0"/>
              </a:spcAft>
              <a:defRPr sz="1800">
                <a:solidFill>
                  <a:srgbClr val="FFFFF3"/>
                </a:solidFill>
                <a:latin typeface="Arial" panose="020B0604020202020204" pitchFamily="34" charset="0"/>
              </a:defRPr>
            </a:lvl6pPr>
            <a:lvl7pPr marL="2228850" indent="-171450" algn="ctr" eaLnBrk="0" fontAlgn="base" hangingPunct="0">
              <a:spcBef>
                <a:spcPct val="0"/>
              </a:spcBef>
              <a:spcAft>
                <a:spcPct val="0"/>
              </a:spcAft>
              <a:defRPr sz="1800">
                <a:solidFill>
                  <a:srgbClr val="FFFFF3"/>
                </a:solidFill>
                <a:latin typeface="Arial" panose="020B0604020202020204" pitchFamily="34" charset="0"/>
              </a:defRPr>
            </a:lvl7pPr>
            <a:lvl8pPr marL="2571750" indent="-171450" algn="ctr" eaLnBrk="0" fontAlgn="base" hangingPunct="0">
              <a:spcBef>
                <a:spcPct val="0"/>
              </a:spcBef>
              <a:spcAft>
                <a:spcPct val="0"/>
              </a:spcAft>
              <a:defRPr sz="1800">
                <a:solidFill>
                  <a:srgbClr val="FFFFF3"/>
                </a:solidFill>
                <a:latin typeface="Arial" panose="020B0604020202020204" pitchFamily="34" charset="0"/>
              </a:defRPr>
            </a:lvl8pPr>
            <a:lvl9pPr marL="2914650" indent="-171450" algn="ctr" eaLnBrk="0" fontAlgn="base" hangingPunct="0">
              <a:spcBef>
                <a:spcPct val="0"/>
              </a:spcBef>
              <a:spcAft>
                <a:spcPct val="0"/>
              </a:spcAft>
              <a:defRPr sz="1800">
                <a:solidFill>
                  <a:srgbClr val="FFFFF3"/>
                </a:solidFill>
                <a:latin typeface="Arial" panose="020B0604020202020204" pitchFamily="34" charset="0"/>
              </a:defRPr>
            </a:lvl9pPr>
          </a:lstStyle>
          <a:p>
            <a:pPr eaLnBrk="1" hangingPunct="1"/>
            <a:fld id="{38BF95A5-8FE6-45D0-9E61-9565EA1CC051}" type="slidenum">
              <a:rPr lang="en-US" sz="900">
                <a:solidFill>
                  <a:schemeClr val="tx2"/>
                </a:solidFill>
              </a:rPr>
              <a:pPr eaLnBrk="1" hangingPunct="1"/>
              <a:t>1</a:t>
            </a:fld>
            <a:endParaRPr lang="en-US" sz="900">
              <a:solidFill>
                <a:schemeClr val="tx2"/>
              </a:solidFill>
            </a:endParaRPr>
          </a:p>
        </p:txBody>
      </p:sp>
      <p:pic>
        <p:nvPicPr>
          <p:cNvPr id="5" name="Picture 4" descr="H:\IDEA\IDEA PLANS\IMG_5931.JPG"/>
          <p:cNvPicPr/>
          <p:nvPr/>
        </p:nvPicPr>
        <p:blipFill>
          <a:blip r:embed="rId2" cstate="print"/>
          <a:srcRect/>
          <a:stretch>
            <a:fillRect/>
          </a:stretch>
        </p:blipFill>
        <p:spPr bwMode="auto">
          <a:xfrm>
            <a:off x="685800" y="442087"/>
            <a:ext cx="3371850" cy="1600200"/>
          </a:xfrm>
          <a:prstGeom prst="rect">
            <a:avLst/>
          </a:prstGeom>
          <a:ln>
            <a:noFill/>
          </a:ln>
          <a:effectLst>
            <a:softEdge rad="112500"/>
          </a:effectLst>
        </p:spPr>
      </p:pic>
      <p:sp>
        <p:nvSpPr>
          <p:cNvPr id="3" name="Rectangle 2"/>
          <p:cNvSpPr/>
          <p:nvPr/>
        </p:nvSpPr>
        <p:spPr>
          <a:xfrm>
            <a:off x="1015349" y="2750754"/>
            <a:ext cx="6858000" cy="2128275"/>
          </a:xfrm>
          <a:prstGeom prst="rect">
            <a:avLst/>
          </a:prstGeom>
        </p:spPr>
        <p:txBody>
          <a:bodyPr>
            <a:spAutoFit/>
          </a:bodyPr>
          <a:lstStyle/>
          <a:p>
            <a:pPr>
              <a:lnSpc>
                <a:spcPct val="90000"/>
              </a:lnSpc>
              <a:defRPr/>
            </a:pPr>
            <a:r>
              <a:rPr lang="en-US" sz="1350" b="1" dirty="0">
                <a:latin typeface="Lucida Calligraphy" pitchFamily="66" charset="0"/>
              </a:rPr>
              <a:t> I</a:t>
            </a:r>
            <a:r>
              <a:rPr lang="en-US" sz="1500" b="1" dirty="0">
                <a:latin typeface="Lucida Calligraphy" pitchFamily="66" charset="0"/>
              </a:rPr>
              <a:t>nstitution for Disasters, Emergency &amp; Accidents (IDEA)</a:t>
            </a:r>
          </a:p>
          <a:p>
            <a:pPr algn="ctr">
              <a:lnSpc>
                <a:spcPct val="90000"/>
              </a:lnSpc>
              <a:defRPr/>
            </a:pPr>
            <a:r>
              <a:rPr lang="en-US" sz="1500" b="1" dirty="0">
                <a:solidFill>
                  <a:schemeClr val="accent3">
                    <a:lumMod val="20000"/>
                    <a:lumOff val="80000"/>
                  </a:schemeClr>
                </a:solidFill>
                <a:latin typeface="Arial" charset="0"/>
              </a:rPr>
              <a:t>  </a:t>
            </a:r>
            <a:r>
              <a:rPr lang="en-US" sz="1350" b="1" dirty="0">
                <a:solidFill>
                  <a:schemeClr val="accent3">
                    <a:lumMod val="20000"/>
                    <a:lumOff val="80000"/>
                  </a:schemeClr>
                </a:solidFill>
                <a:latin typeface="Arial" charset="0"/>
              </a:rPr>
              <a:t>An ISO </a:t>
            </a:r>
            <a:r>
              <a:rPr lang="en-US" sz="1350" b="1" dirty="0">
                <a:solidFill>
                  <a:srgbClr val="FF0000"/>
                </a:solidFill>
                <a:latin typeface="Arial" charset="0"/>
              </a:rPr>
              <a:t>9001:2008</a:t>
            </a:r>
            <a:r>
              <a:rPr lang="en-US" sz="1350" b="1" dirty="0">
                <a:solidFill>
                  <a:schemeClr val="accent1">
                    <a:lumMod val="75000"/>
                  </a:schemeClr>
                </a:solidFill>
                <a:latin typeface="Arial" charset="0"/>
              </a:rPr>
              <a:t> </a:t>
            </a:r>
            <a:r>
              <a:rPr lang="en-US" sz="1350" b="1" dirty="0">
                <a:solidFill>
                  <a:schemeClr val="accent3">
                    <a:lumMod val="20000"/>
                    <a:lumOff val="80000"/>
                  </a:schemeClr>
                </a:solidFill>
                <a:latin typeface="Arial" charset="0"/>
              </a:rPr>
              <a:t>Accredited Organization</a:t>
            </a:r>
          </a:p>
          <a:p>
            <a:pPr algn="ctr">
              <a:lnSpc>
                <a:spcPct val="90000"/>
              </a:lnSpc>
              <a:defRPr/>
            </a:pPr>
            <a:r>
              <a:rPr lang="en-GB" sz="1350" b="1" dirty="0">
                <a:solidFill>
                  <a:srgbClr val="FFFF00"/>
                </a:solidFill>
                <a:latin typeface="Arial" charset="0"/>
                <a:hlinkClick r:id="rId3"/>
              </a:rPr>
              <a:t>www.innovoidea.in</a:t>
            </a:r>
            <a:r>
              <a:rPr lang="en-GB" sz="1350" b="1" dirty="0">
                <a:latin typeface="Arial" charset="0"/>
              </a:rPr>
              <a:t> </a:t>
            </a:r>
          </a:p>
          <a:p>
            <a:pPr>
              <a:lnSpc>
                <a:spcPct val="90000"/>
              </a:lnSpc>
              <a:defRPr/>
            </a:pPr>
            <a:endParaRPr lang="en-GB" sz="1050" b="1" dirty="0">
              <a:solidFill>
                <a:schemeClr val="accent6">
                  <a:lumMod val="40000"/>
                  <a:lumOff val="60000"/>
                </a:schemeClr>
              </a:solidFill>
              <a:latin typeface="Arial" charset="0"/>
            </a:endParaRPr>
          </a:p>
          <a:p>
            <a:pPr>
              <a:lnSpc>
                <a:spcPct val="90000"/>
              </a:lnSpc>
              <a:defRPr/>
            </a:pPr>
            <a:endParaRPr lang="en-GB" sz="2400" b="1" i="1" dirty="0">
              <a:solidFill>
                <a:schemeClr val="accent3">
                  <a:lumMod val="60000"/>
                  <a:lumOff val="40000"/>
                </a:schemeClr>
              </a:solidFill>
              <a:latin typeface="Edwardian Script ITC" pitchFamily="66" charset="0"/>
            </a:endParaRPr>
          </a:p>
          <a:p>
            <a:pPr>
              <a:lnSpc>
                <a:spcPct val="90000"/>
              </a:lnSpc>
              <a:defRPr/>
            </a:pPr>
            <a:r>
              <a:rPr lang="en-US" sz="21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charset="0"/>
              </a:rPr>
              <a:t>	</a:t>
            </a:r>
            <a:r>
              <a:rPr lang="en-US" sz="21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Segoe Script" pitchFamily="34" charset="0"/>
              </a:rPr>
              <a:t/>
            </a:r>
            <a:br>
              <a:rPr lang="en-US" sz="21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Segoe Script" pitchFamily="34" charset="0"/>
              </a:rPr>
            </a:br>
            <a:endParaRPr lang="en-GB" sz="1350" i="1" dirty="0">
              <a:solidFill>
                <a:schemeClr val="accent1"/>
              </a:solidFill>
              <a:latin typeface="Arial" charset="0"/>
            </a:endParaRPr>
          </a:p>
          <a:p>
            <a:pPr>
              <a:lnSpc>
                <a:spcPct val="90000"/>
              </a:lnSpc>
              <a:defRPr/>
            </a:pPr>
            <a:endParaRPr lang="en-GB" sz="1350" i="1" dirty="0">
              <a:solidFill>
                <a:srgbClr val="5EF0F7"/>
              </a:solidFill>
              <a:latin typeface="Arial" charset="0"/>
            </a:endParaRPr>
          </a:p>
          <a:p>
            <a:pPr>
              <a:lnSpc>
                <a:spcPct val="90000"/>
              </a:lnSpc>
              <a:defRPr/>
            </a:pPr>
            <a:endParaRPr lang="en-GB" sz="2100" i="1" dirty="0">
              <a:solidFill>
                <a:srgbClr val="5EF0F7"/>
              </a:solidFill>
              <a:latin typeface="Arial" charset="0"/>
            </a:endParaRPr>
          </a:p>
        </p:txBody>
      </p:sp>
      <p:pic>
        <p:nvPicPr>
          <p:cNvPr id="7" name="Content Placeholder 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30148" y="392740"/>
            <a:ext cx="3556652" cy="16002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5"/>
          <p:cNvSpPr txBox="1">
            <a:spLocks noChangeArrowheads="1"/>
          </p:cNvSpPr>
          <p:nvPr/>
        </p:nvSpPr>
        <p:spPr bwMode="auto">
          <a:xfrm>
            <a:off x="2644124" y="3392168"/>
            <a:ext cx="360045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5438" tIns="34290" rIns="68580" bIns="34290" numCol="1" anchor="b" anchorCtr="0" compatLnSpc="1">
            <a:prstTxWarp prst="textNoShape">
              <a:avLst/>
            </a:prstTxWarp>
            <a:normAutofit/>
          </a:bodyPr>
          <a:lstStyle>
            <a:lvl1pPr marL="0" indent="0" algn="l" rtl="0" eaLnBrk="0" fontAlgn="base" hangingPunct="0">
              <a:spcBef>
                <a:spcPts val="0"/>
              </a:spcBef>
              <a:spcAft>
                <a:spcPct val="0"/>
              </a:spcAft>
              <a:buClr>
                <a:schemeClr val="tx2"/>
              </a:buClr>
              <a:buSzPct val="95000"/>
              <a:buFont typeface="Wingdings" panose="05000000000000000000" pitchFamily="2" charset="2"/>
              <a:buNone/>
              <a:defRPr sz="2000" kern="1200">
                <a:solidFill>
                  <a:schemeClr val="tx1"/>
                </a:solidFill>
                <a:latin typeface="+mn-lt"/>
                <a:ea typeface="+mn-ea"/>
                <a:cs typeface="+mn-cs"/>
              </a:defRPr>
            </a:lvl1pPr>
            <a:lvl2pPr marL="457200" indent="0" algn="ctr" rtl="0" eaLnBrk="0" fontAlgn="base" hangingPunct="0">
              <a:spcBef>
                <a:spcPct val="20000"/>
              </a:spcBef>
              <a:spcAft>
                <a:spcPct val="0"/>
              </a:spcAft>
              <a:buClr>
                <a:schemeClr val="accent2"/>
              </a:buClr>
              <a:buSzPct val="90000"/>
              <a:buFont typeface="Wingdings" panose="05000000000000000000" pitchFamily="2" charset="2"/>
              <a:buNone/>
              <a:defRPr sz="2600" kern="1200">
                <a:solidFill>
                  <a:schemeClr val="tx1"/>
                </a:solidFill>
                <a:latin typeface="+mn-lt"/>
                <a:ea typeface="+mn-ea"/>
                <a:cs typeface="+mn-cs"/>
              </a:defRPr>
            </a:lvl2pPr>
            <a:lvl3pPr marL="914400" indent="0" algn="ctr" rtl="0" eaLnBrk="0" fontAlgn="base" hangingPunct="0">
              <a:spcBef>
                <a:spcPct val="20000"/>
              </a:spcBef>
              <a:spcAft>
                <a:spcPct val="0"/>
              </a:spcAft>
              <a:buClr>
                <a:schemeClr val="accent2"/>
              </a:buClr>
              <a:buFont typeface="Wingdings 2" panose="05020102010507070707" pitchFamily="18" charset="2"/>
              <a:buNone/>
              <a:defRPr sz="2400" kern="1200">
                <a:solidFill>
                  <a:schemeClr val="tx1"/>
                </a:solidFill>
                <a:latin typeface="+mn-lt"/>
                <a:ea typeface="+mn-ea"/>
                <a:cs typeface="+mn-cs"/>
              </a:defRPr>
            </a:lvl3pPr>
            <a:lvl4pPr marL="1371600" indent="0" algn="ctr" rtl="0" eaLnBrk="0" fontAlgn="base" hangingPunct="0">
              <a:spcBef>
                <a:spcPct val="20000"/>
              </a:spcBef>
              <a:spcAft>
                <a:spcPct val="0"/>
              </a:spcAft>
              <a:buClr>
                <a:srgbClr val="FEB80A"/>
              </a:buClr>
              <a:buFont typeface="Wingdings 3" panose="05040102010807070707" pitchFamily="18" charset="2"/>
              <a:buNone/>
              <a:defRPr sz="2200" kern="1200">
                <a:solidFill>
                  <a:schemeClr val="tx1"/>
                </a:solidFill>
                <a:latin typeface="+mn-lt"/>
                <a:ea typeface="+mn-ea"/>
                <a:cs typeface="+mn-cs"/>
              </a:defRPr>
            </a:lvl4pPr>
            <a:lvl5pPr marL="1828800" indent="0" algn="ctr" rtl="0" eaLnBrk="0" fontAlgn="base" hangingPunct="0">
              <a:spcBef>
                <a:spcPct val="20000"/>
              </a:spcBef>
              <a:spcAft>
                <a:spcPct val="0"/>
              </a:spcAft>
              <a:buClr>
                <a:srgbClr val="FEB80A"/>
              </a:buClr>
              <a:buFont typeface="Wingdings 2" panose="05020102010507070707" pitchFamily="18" charset="2"/>
              <a:buNone/>
              <a:defRPr sz="2000" kern="1200">
                <a:solidFill>
                  <a:schemeClr val="tx1"/>
                </a:solidFill>
                <a:latin typeface="+mn-lt"/>
                <a:ea typeface="+mn-ea"/>
                <a:cs typeface="+mn-cs"/>
              </a:defRPr>
            </a:lvl5pPr>
            <a:lvl6pPr marL="2286000" indent="0" algn="ctr" rtl="0" eaLnBrk="1" latinLnBrk="0" hangingPunct="1">
              <a:spcBef>
                <a:spcPct val="20000"/>
              </a:spcBef>
              <a:buClr>
                <a:schemeClr val="accent3"/>
              </a:buClr>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4"/>
              </a:buClr>
              <a:buFont typeface="Wingdings 2"/>
              <a:buNone/>
              <a:defRPr kumimoji="0" sz="1600" kern="1200">
                <a:solidFill>
                  <a:schemeClr val="tx1"/>
                </a:solidFill>
                <a:latin typeface="+mn-lt"/>
                <a:ea typeface="+mn-ea"/>
                <a:cs typeface="+mn-cs"/>
              </a:defRPr>
            </a:lvl7pPr>
            <a:lvl8pPr marL="3200400" indent="0" algn="ctr" rtl="0" eaLnBrk="1" latinLnBrk="0" hangingPunct="1">
              <a:spcBef>
                <a:spcPct val="20000"/>
              </a:spcBef>
              <a:buClr>
                <a:schemeClr val="accent4"/>
              </a:buClr>
              <a:buFont typeface="Wingdings 2"/>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accent4"/>
              </a:buClr>
              <a:buFont typeface="Wingdings 2"/>
              <a:buNone/>
              <a:defRPr kumimoji="0" sz="1600" kern="1200">
                <a:solidFill>
                  <a:schemeClr val="tx1"/>
                </a:solidFill>
                <a:latin typeface="+mn-lt"/>
                <a:ea typeface="+mn-ea"/>
                <a:cs typeface="+mn-cs"/>
              </a:defRPr>
            </a:lvl9pPr>
            <a:extLst/>
          </a:lstStyle>
          <a:p>
            <a:pPr>
              <a:lnSpc>
                <a:spcPct val="90000"/>
              </a:lnSpc>
              <a:defRPr/>
            </a:pPr>
            <a:r>
              <a:rPr lang="en-US" sz="1500" b="1" dirty="0">
                <a:solidFill>
                  <a:srgbClr val="FF6600"/>
                </a:solidFill>
                <a:latin typeface="Lucida Calligraphy" pitchFamily="66" charset="0"/>
              </a:rPr>
              <a:t>SAFE</a:t>
            </a:r>
            <a:r>
              <a:rPr lang="en-US" sz="1500" b="1" dirty="0">
                <a:latin typeface="Lucida Calligraphy" pitchFamily="66" charset="0"/>
              </a:rPr>
              <a:t>, SMART </a:t>
            </a:r>
            <a:r>
              <a:rPr lang="en-US" sz="1050" b="1" dirty="0">
                <a:solidFill>
                  <a:srgbClr val="00B0F0"/>
                </a:solidFill>
                <a:latin typeface="Lucida Calligraphy" pitchFamily="66" charset="0"/>
              </a:rPr>
              <a:t>&amp;</a:t>
            </a:r>
            <a:r>
              <a:rPr lang="en-US" sz="1500" b="1" dirty="0">
                <a:latin typeface="Lucida Calligraphy" pitchFamily="66" charset="0"/>
              </a:rPr>
              <a:t> </a:t>
            </a:r>
            <a:r>
              <a:rPr lang="en-US" sz="1500" b="1" dirty="0">
                <a:solidFill>
                  <a:srgbClr val="00B050"/>
                </a:solidFill>
                <a:latin typeface="Lucida Calligraphy" pitchFamily="66" charset="0"/>
              </a:rPr>
              <a:t>RESILIENT </a:t>
            </a:r>
          </a:p>
          <a:p>
            <a:pPr>
              <a:lnSpc>
                <a:spcPct val="90000"/>
              </a:lnSpc>
              <a:defRPr/>
            </a:pPr>
            <a:r>
              <a:rPr lang="en-US" sz="1500" b="1" dirty="0">
                <a:solidFill>
                  <a:srgbClr val="00B050"/>
                </a:solidFill>
                <a:latin typeface="Lucida Calligraphy" pitchFamily="66" charset="0"/>
              </a:rPr>
              <a:t>                 </a:t>
            </a:r>
            <a:r>
              <a:rPr lang="en-US" sz="2100" b="1" dirty="0">
                <a:solidFill>
                  <a:srgbClr val="FF6600"/>
                </a:solidFill>
                <a:latin typeface="Lucida Calligraphy" pitchFamily="66" charset="0"/>
              </a:rPr>
              <a:t>IN</a:t>
            </a:r>
            <a:r>
              <a:rPr lang="en-US" sz="2100" b="1" dirty="0">
                <a:latin typeface="Lucida Calligraphy" pitchFamily="66" charset="0"/>
              </a:rPr>
              <a:t>D</a:t>
            </a:r>
            <a:r>
              <a:rPr lang="en-US" sz="2100" b="1" dirty="0">
                <a:solidFill>
                  <a:srgbClr val="00B050"/>
                </a:solidFill>
                <a:latin typeface="Lucida Calligraphy" pitchFamily="66" charset="0"/>
              </a:rPr>
              <a:t>IA</a:t>
            </a:r>
            <a:endParaRPr lang="en-GB" sz="2100" i="1" dirty="0">
              <a:solidFill>
                <a:schemeClr val="accent1"/>
              </a:solidFill>
            </a:endParaRPr>
          </a:p>
          <a:p>
            <a:pPr eaLnBrk="1" hangingPunct="1">
              <a:lnSpc>
                <a:spcPct val="90000"/>
              </a:lnSpc>
              <a:defRPr/>
            </a:pPr>
            <a:endParaRPr lang="en-GB" sz="1650" i="1" dirty="0">
              <a:solidFill>
                <a:srgbClr val="5EF0F7"/>
              </a:solidFill>
            </a:endParaRPr>
          </a:p>
          <a:p>
            <a:pPr eaLnBrk="1" hangingPunct="1">
              <a:lnSpc>
                <a:spcPct val="90000"/>
              </a:lnSpc>
              <a:defRPr/>
            </a:pPr>
            <a:endParaRPr lang="en-GB" sz="1800" i="1" dirty="0">
              <a:solidFill>
                <a:srgbClr val="5EF0F7"/>
              </a:solidFill>
            </a:endParaRPr>
          </a:p>
        </p:txBody>
      </p:sp>
      <p:sp>
        <p:nvSpPr>
          <p:cNvPr id="10" name="Rectangle 5"/>
          <p:cNvSpPr txBox="1">
            <a:spLocks noChangeArrowheads="1"/>
          </p:cNvSpPr>
          <p:nvPr/>
        </p:nvSpPr>
        <p:spPr bwMode="auto">
          <a:xfrm>
            <a:off x="1380390" y="4585752"/>
            <a:ext cx="5968786" cy="1001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411163" indent="-342900" algn="l" rtl="0" eaLnBrk="0" fontAlgn="base" hangingPunct="0">
              <a:spcBef>
                <a:spcPts val="700"/>
              </a:spcBef>
              <a:spcAft>
                <a:spcPct val="0"/>
              </a:spcAft>
              <a:buClr>
                <a:schemeClr val="tx2"/>
              </a:buClr>
              <a:buSzPct val="95000"/>
              <a:buFont typeface="Wingdings" panose="05000000000000000000" pitchFamily="2" charset="2"/>
              <a:buChar char=""/>
              <a:defRPr sz="3000" kern="1200">
                <a:solidFill>
                  <a:schemeClr val="tx1"/>
                </a:solidFill>
                <a:latin typeface="+mn-lt"/>
                <a:ea typeface="+mn-ea"/>
                <a:cs typeface="+mn-cs"/>
              </a:defRPr>
            </a:lvl1pPr>
            <a:lvl2pPr marL="739775" indent="-285750" algn="l" rtl="0" eaLnBrk="0" fontAlgn="base" hangingPunct="0">
              <a:spcBef>
                <a:spcPct val="20000"/>
              </a:spcBef>
              <a:spcAft>
                <a:spcPct val="0"/>
              </a:spcAft>
              <a:buClr>
                <a:schemeClr val="accent2"/>
              </a:buClr>
              <a:buSzPct val="90000"/>
              <a:buFont typeface="Wingdings" panose="05000000000000000000" pitchFamily="2" charset="2"/>
              <a:buChar char=""/>
              <a:defRPr sz="2600" kern="1200">
                <a:solidFill>
                  <a:schemeClr val="tx1"/>
                </a:solidFill>
                <a:latin typeface="+mn-lt"/>
                <a:ea typeface="+mn-ea"/>
                <a:cs typeface="+mn-cs"/>
              </a:defRPr>
            </a:lvl2pPr>
            <a:lvl3pPr marL="995363" indent="-228600" algn="l" rtl="0" eaLnBrk="0" fontAlgn="base" hangingPunct="0">
              <a:spcBef>
                <a:spcPct val="20000"/>
              </a:spcBef>
              <a:spcAft>
                <a:spcPct val="0"/>
              </a:spcAft>
              <a:buClr>
                <a:schemeClr val="accent2"/>
              </a:buClr>
              <a:buFont typeface="Wingdings 2" panose="05020102010507070707" pitchFamily="18" charset="2"/>
              <a:buChar char=""/>
              <a:defRPr sz="2400" kern="1200">
                <a:solidFill>
                  <a:schemeClr val="tx1"/>
                </a:solidFill>
                <a:latin typeface="+mn-lt"/>
                <a:ea typeface="+mn-ea"/>
                <a:cs typeface="+mn-cs"/>
              </a:defRPr>
            </a:lvl3pPr>
            <a:lvl4pPr marL="1260475" indent="-228600" algn="l" rtl="0" eaLnBrk="0" fontAlgn="base" hangingPunct="0">
              <a:spcBef>
                <a:spcPct val="20000"/>
              </a:spcBef>
              <a:spcAft>
                <a:spcPct val="0"/>
              </a:spcAft>
              <a:buClr>
                <a:srgbClr val="FEB80A"/>
              </a:buClr>
              <a:buFont typeface="Wingdings 3" panose="05040102010807070707" pitchFamily="18" charset="2"/>
              <a:buChar char=""/>
              <a:defRPr sz="2200" kern="1200">
                <a:solidFill>
                  <a:schemeClr val="tx1"/>
                </a:solidFill>
                <a:latin typeface="+mn-lt"/>
                <a:ea typeface="+mn-ea"/>
                <a:cs typeface="+mn-cs"/>
              </a:defRPr>
            </a:lvl4pPr>
            <a:lvl5pPr marL="1481138" indent="-209550" algn="l" rtl="0" eaLnBrk="0" fontAlgn="base" hangingPunct="0">
              <a:spcBef>
                <a:spcPct val="20000"/>
              </a:spcBef>
              <a:spcAft>
                <a:spcPct val="0"/>
              </a:spcAft>
              <a:buClr>
                <a:srgbClr val="FEB80A"/>
              </a:buClr>
              <a:buFont typeface="Wingdings 2" panose="05020102010507070707" pitchFamily="18" charset="2"/>
              <a:buChar char=""/>
              <a:defRPr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marL="51197" indent="0" algn="ctr" eaLnBrk="1" hangingPunct="1">
              <a:lnSpc>
                <a:spcPct val="90000"/>
              </a:lnSpc>
              <a:spcBef>
                <a:spcPct val="0"/>
              </a:spcBef>
              <a:buNone/>
              <a:defRPr/>
            </a:pPr>
            <a:r>
              <a:rPr lang="en-GB" sz="2700" b="1" i="1" dirty="0">
                <a:solidFill>
                  <a:srgbClr val="FFFF00"/>
                </a:solidFill>
              </a:rPr>
              <a:t>IDMP – Integrated Disaster Management Programme</a:t>
            </a:r>
          </a:p>
        </p:txBody>
      </p:sp>
    </p:spTree>
    <p:extLst>
      <p:ext uri="{BB962C8B-B14F-4D97-AF65-F5344CB8AC3E}">
        <p14:creationId xmlns:p14="http://schemas.microsoft.com/office/powerpoint/2010/main" val="2397063609"/>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solidFill>
                  <a:schemeClr val="accent3">
                    <a:lumMod val="60000"/>
                    <a:lumOff val="40000"/>
                  </a:schemeClr>
                </a:solidFill>
              </a:rPr>
              <a:t>Major chemical disasters in India</a:t>
            </a:r>
            <a:endParaRPr lang="en-US" b="1" dirty="0">
              <a:solidFill>
                <a:schemeClr val="accent3">
                  <a:lumMod val="60000"/>
                  <a:lumOff val="40000"/>
                </a:schemeClr>
              </a:solidFill>
            </a:endParaRPr>
          </a:p>
        </p:txBody>
      </p:sp>
      <p:sp>
        <p:nvSpPr>
          <p:cNvPr id="3" name="Content Placeholder 2"/>
          <p:cNvSpPr>
            <a:spLocks noGrp="1"/>
          </p:cNvSpPr>
          <p:nvPr>
            <p:ph idx="1"/>
          </p:nvPr>
        </p:nvSpPr>
        <p:spPr>
          <a:xfrm>
            <a:off x="457200" y="1935480"/>
            <a:ext cx="8229600" cy="4922520"/>
          </a:xfrm>
        </p:spPr>
        <p:txBody>
          <a:bodyPr>
            <a:normAutofit/>
          </a:bodyPr>
          <a:lstStyle/>
          <a:p>
            <a:r>
              <a:rPr lang="en-US" dirty="0" smtClean="0"/>
              <a:t>Following the Bhopal Gas Disaster in 1984, incidences of include </a:t>
            </a:r>
          </a:p>
          <a:p>
            <a:r>
              <a:rPr lang="en-US" dirty="0" smtClean="0"/>
              <a:t>a fire in an oil well in Andhra Pradesh (2003)</a:t>
            </a:r>
          </a:p>
          <a:p>
            <a:r>
              <a:rPr lang="en-US" dirty="0" smtClean="0"/>
              <a:t> a </a:t>
            </a:r>
            <a:r>
              <a:rPr lang="en-US" dirty="0" err="1" smtClean="0"/>
              <a:t>vapour</a:t>
            </a:r>
            <a:r>
              <a:rPr lang="en-US" dirty="0" smtClean="0"/>
              <a:t> cloud explosion in the Hindustan Petroleum Corporation Limited Refinery (HPCL), Vishakhapatnam (1997)</a:t>
            </a:r>
          </a:p>
          <a:p>
            <a:r>
              <a:rPr lang="en-US" dirty="0" smtClean="0"/>
              <a:t> an explosion in the Indian Petrochemicals Corporation Limited (IPCL) Gas Cracker Complex, </a:t>
            </a:r>
            <a:r>
              <a:rPr lang="en-US" dirty="0" err="1" smtClean="0"/>
              <a:t>Nagothane</a:t>
            </a:r>
            <a:r>
              <a:rPr lang="en-US" dirty="0" smtClean="0"/>
              <a:t>, Maharashtra (1990).</a:t>
            </a:r>
          </a:p>
          <a:p>
            <a:r>
              <a:rPr lang="en-US" dirty="0" smtClean="0"/>
              <a:t>Over 20 major chemical accidents have been reported in MAH units during 2002–06.</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060810073947Pic12.jpg"/>
          <p:cNvPicPr>
            <a:picLocks noGrp="1" noChangeAspect="1"/>
          </p:cNvPicPr>
          <p:nvPr>
            <p:ph idx="1"/>
          </p:nvPr>
        </p:nvPicPr>
        <p:blipFill>
          <a:blip r:embed="rId2"/>
          <a:stretch>
            <a:fillRect/>
          </a:stretch>
        </p:blipFill>
        <p:spPr>
          <a:xfrm>
            <a:off x="1050925" y="1143000"/>
            <a:ext cx="6889750" cy="5334000"/>
          </a:xfrm>
        </p:spPr>
      </p:pic>
      <p:sp>
        <p:nvSpPr>
          <p:cNvPr id="2" name="Title 1"/>
          <p:cNvSpPr>
            <a:spLocks noGrp="1"/>
          </p:cNvSpPr>
          <p:nvPr>
            <p:ph type="title"/>
          </p:nvPr>
        </p:nvSpPr>
        <p:spPr>
          <a:xfrm>
            <a:off x="2057400" y="4876800"/>
            <a:ext cx="4724400" cy="838200"/>
          </a:xfrm>
        </p:spPr>
        <p:txBody>
          <a:bodyPr>
            <a:normAutofit fontScale="90000"/>
          </a:bodyPr>
          <a:lstStyle/>
          <a:p>
            <a:pPr algn="ctr"/>
            <a:endParaRPr lang="en-US" sz="5400" b="1" dirty="0">
              <a:solidFill>
                <a:schemeClr val="bg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chemeClr val="accent3">
                    <a:lumMod val="60000"/>
                    <a:lumOff val="40000"/>
                  </a:schemeClr>
                </a:solidFill>
              </a:rPr>
              <a:t>Case study</a:t>
            </a:r>
            <a:endParaRPr lang="en-US" b="1" dirty="0">
              <a:solidFill>
                <a:schemeClr val="accent3">
                  <a:lumMod val="60000"/>
                  <a:lumOff val="40000"/>
                </a:schemeClr>
              </a:solidFill>
            </a:endParaRPr>
          </a:p>
        </p:txBody>
      </p:sp>
      <p:sp>
        <p:nvSpPr>
          <p:cNvPr id="3" name="Content Placeholder 2"/>
          <p:cNvSpPr>
            <a:spLocks noGrp="1"/>
          </p:cNvSpPr>
          <p:nvPr>
            <p:ph idx="1"/>
          </p:nvPr>
        </p:nvSpPr>
        <p:spPr/>
        <p:txBody>
          <a:bodyPr>
            <a:normAutofit lnSpcReduction="10000"/>
          </a:bodyPr>
          <a:lstStyle/>
          <a:p>
            <a:pPr>
              <a:buFontTx/>
              <a:buChar char="•"/>
            </a:pPr>
            <a:r>
              <a:rPr lang="en-IN" sz="2800" dirty="0" smtClean="0">
                <a:latin typeface="Times New Roman" pitchFamily="18" charset="0"/>
              </a:rPr>
              <a:t>Around 1 a.m. on Monday, the 3rd of December, 1984, In the city of Bhopal, Central India, a poisonous vapour burst from the tall stacks of the Union Carbide pesticide plant. </a:t>
            </a:r>
          </a:p>
          <a:p>
            <a:pPr>
              <a:buFontTx/>
              <a:buChar char="•"/>
            </a:pPr>
            <a:r>
              <a:rPr lang="en-IN" sz="2800" dirty="0" smtClean="0">
                <a:latin typeface="Times New Roman" pitchFamily="18" charset="0"/>
              </a:rPr>
              <a:t> This vapour was a highly toxic cloud of methyl </a:t>
            </a:r>
            <a:r>
              <a:rPr lang="en-IN" sz="2800" dirty="0" err="1" smtClean="0">
                <a:latin typeface="Times New Roman" pitchFamily="18" charset="0"/>
              </a:rPr>
              <a:t>isocyanate</a:t>
            </a:r>
            <a:r>
              <a:rPr lang="en-IN" sz="2800" dirty="0" smtClean="0">
                <a:latin typeface="Times New Roman" pitchFamily="18" charset="0"/>
              </a:rPr>
              <a:t>. </a:t>
            </a:r>
          </a:p>
          <a:p>
            <a:pPr>
              <a:buFontTx/>
              <a:buChar char="•"/>
            </a:pPr>
            <a:r>
              <a:rPr lang="en-IN" sz="2800" dirty="0" smtClean="0">
                <a:latin typeface="Times New Roman" pitchFamily="18" charset="0"/>
              </a:rPr>
              <a:t>2,000 died immediately</a:t>
            </a:r>
          </a:p>
          <a:p>
            <a:pPr>
              <a:buFontTx/>
              <a:buChar char="•"/>
            </a:pPr>
            <a:r>
              <a:rPr lang="en-IN" sz="2800" dirty="0" smtClean="0">
                <a:latin typeface="Times New Roman" pitchFamily="18" charset="0"/>
              </a:rPr>
              <a:t>300,000 were injured </a:t>
            </a:r>
          </a:p>
          <a:p>
            <a:pPr>
              <a:buFontTx/>
              <a:buChar char="•"/>
            </a:pPr>
            <a:r>
              <a:rPr lang="en-IN" sz="2800" dirty="0" smtClean="0">
                <a:latin typeface="Times New Roman" pitchFamily="18" charset="0"/>
              </a:rPr>
              <a:t>7,000 animals were injured, of which about one thousand were killed. </a:t>
            </a:r>
          </a:p>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chemeClr val="accent3">
                    <a:lumMod val="60000"/>
                    <a:lumOff val="40000"/>
                  </a:schemeClr>
                </a:solidFill>
              </a:rPr>
              <a:t>The affected area</a:t>
            </a:r>
            <a:endParaRPr lang="en-US" b="1" dirty="0">
              <a:solidFill>
                <a:schemeClr val="accent3">
                  <a:lumMod val="60000"/>
                  <a:lumOff val="40000"/>
                </a:schemeClr>
              </a:solidFill>
            </a:endParaRPr>
          </a:p>
        </p:txBody>
      </p:sp>
      <p:pic>
        <p:nvPicPr>
          <p:cNvPr id="4" name="Picture 4"/>
          <p:cNvPicPr>
            <a:picLocks noGrp="1" noChangeAspect="1" noChangeArrowheads="1"/>
          </p:cNvPicPr>
          <p:nvPr>
            <p:ph idx="1"/>
          </p:nvPr>
        </p:nvPicPr>
        <p:blipFill>
          <a:blip r:embed="rId2"/>
          <a:srcRect/>
          <a:stretch>
            <a:fillRect/>
          </a:stretch>
        </p:blipFill>
        <p:spPr>
          <a:xfrm>
            <a:off x="304800" y="1935163"/>
            <a:ext cx="8458200" cy="4618037"/>
          </a:xfrm>
          <a:noFill/>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chemeClr val="accent3">
                    <a:lumMod val="60000"/>
                    <a:lumOff val="40000"/>
                  </a:schemeClr>
                </a:solidFill>
              </a:rPr>
              <a:t>Chemical</a:t>
            </a:r>
            <a:r>
              <a:rPr lang="en-US" dirty="0" smtClean="0"/>
              <a:t> </a:t>
            </a:r>
            <a:r>
              <a:rPr lang="en-US" b="1" dirty="0" smtClean="0">
                <a:solidFill>
                  <a:schemeClr val="accent3">
                    <a:lumMod val="60000"/>
                    <a:lumOff val="40000"/>
                  </a:schemeClr>
                </a:solidFill>
              </a:rPr>
              <a:t>process</a:t>
            </a:r>
            <a:endParaRPr lang="en-US" b="1" dirty="0">
              <a:solidFill>
                <a:schemeClr val="accent3">
                  <a:lumMod val="60000"/>
                  <a:lumOff val="40000"/>
                </a:schemeClr>
              </a:solidFill>
            </a:endParaRPr>
          </a:p>
        </p:txBody>
      </p:sp>
      <p:sp>
        <p:nvSpPr>
          <p:cNvPr id="3" name="Content Placeholder 2"/>
          <p:cNvSpPr>
            <a:spLocks noGrp="1"/>
          </p:cNvSpPr>
          <p:nvPr>
            <p:ph idx="1"/>
          </p:nvPr>
        </p:nvSpPr>
        <p:spPr>
          <a:xfrm>
            <a:off x="304800" y="1905000"/>
            <a:ext cx="8534400" cy="4693920"/>
          </a:xfrm>
        </p:spPr>
        <p:txBody>
          <a:bodyPr/>
          <a:lstStyle/>
          <a:p>
            <a:r>
              <a:rPr lang="en-IN" sz="2800" dirty="0" smtClean="0">
                <a:latin typeface="Times New Roman" pitchFamily="18" charset="0"/>
              </a:rPr>
              <a:t>The reaction involved two reactants, methyl </a:t>
            </a:r>
            <a:r>
              <a:rPr lang="en-IN" sz="2800" dirty="0" err="1" smtClean="0">
                <a:latin typeface="Times New Roman" pitchFamily="18" charset="0"/>
              </a:rPr>
              <a:t>isocyanate</a:t>
            </a:r>
            <a:r>
              <a:rPr lang="en-IN" sz="2800" dirty="0" smtClean="0">
                <a:latin typeface="Times New Roman" pitchFamily="18" charset="0"/>
              </a:rPr>
              <a:t> (MIC) and alpha </a:t>
            </a:r>
            <a:r>
              <a:rPr lang="en-IN" sz="2800" dirty="0" err="1" smtClean="0">
                <a:latin typeface="Times New Roman" pitchFamily="18" charset="0"/>
              </a:rPr>
              <a:t>naphthol</a:t>
            </a:r>
            <a:r>
              <a:rPr lang="en-IN" sz="2800" dirty="0" smtClean="0">
                <a:latin typeface="Times New Roman" pitchFamily="18" charset="0"/>
              </a:rPr>
              <a:t>. </a:t>
            </a:r>
          </a:p>
          <a:p>
            <a:r>
              <a:rPr lang="en-IN" sz="2800" dirty="0" smtClean="0">
                <a:latin typeface="Times New Roman" pitchFamily="18" charset="0"/>
              </a:rPr>
              <a:t>The process begins with a mixture of carbon – monoxide and chlorine to form phosgene. Phosgene is then combined with </a:t>
            </a:r>
            <a:r>
              <a:rPr lang="en-IN" sz="2800" dirty="0" err="1" smtClean="0">
                <a:latin typeface="Times New Roman" pitchFamily="18" charset="0"/>
              </a:rPr>
              <a:t>monomethylamine</a:t>
            </a:r>
            <a:r>
              <a:rPr lang="en-IN" sz="2800" dirty="0" smtClean="0">
                <a:latin typeface="Times New Roman" pitchFamily="18" charset="0"/>
              </a:rPr>
              <a:t> to form MIC. MIC is further mixed with </a:t>
            </a:r>
            <a:r>
              <a:rPr lang="en-IN" sz="2800" dirty="0" err="1" smtClean="0">
                <a:latin typeface="Times New Roman" pitchFamily="18" charset="0"/>
              </a:rPr>
              <a:t>naphthol</a:t>
            </a:r>
            <a:r>
              <a:rPr lang="en-IN" sz="2800" dirty="0" smtClean="0">
                <a:latin typeface="Times New Roman" pitchFamily="18" charset="0"/>
              </a:rPr>
              <a:t> to produce the end product </a:t>
            </a:r>
            <a:r>
              <a:rPr lang="en-IN" sz="2800" dirty="0" err="1" smtClean="0">
                <a:latin typeface="Times New Roman" pitchFamily="18" charset="0"/>
              </a:rPr>
              <a:t>carbaryl</a:t>
            </a:r>
            <a:r>
              <a:rPr lang="en-IN" sz="2800" dirty="0" smtClean="0">
                <a:latin typeface="Times New Roman" pitchFamily="18" charset="0"/>
              </a:rPr>
              <a:t>.</a:t>
            </a:r>
          </a:p>
          <a:p>
            <a:endParaRPr lang="en-IN" sz="2800" dirty="0" smtClean="0">
              <a:latin typeface="Times New Roman" pitchFamily="18" charset="0"/>
            </a:endParaRPr>
          </a:p>
          <a:p>
            <a:endParaRPr lang="en-US" dirty="0"/>
          </a:p>
        </p:txBody>
      </p:sp>
      <p:pic>
        <p:nvPicPr>
          <p:cNvPr id="4" name="Picture 4"/>
          <p:cNvPicPr>
            <a:picLocks noChangeAspect="1" noChangeArrowheads="1"/>
          </p:cNvPicPr>
          <p:nvPr/>
        </p:nvPicPr>
        <p:blipFill>
          <a:blip r:embed="rId2"/>
          <a:srcRect/>
          <a:stretch>
            <a:fillRect/>
          </a:stretch>
        </p:blipFill>
        <p:spPr bwMode="auto">
          <a:xfrm>
            <a:off x="609600" y="5181600"/>
            <a:ext cx="7924800" cy="1066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838200"/>
            <a:ext cx="8839200" cy="762000"/>
          </a:xfrm>
        </p:spPr>
        <p:txBody>
          <a:bodyPr>
            <a:normAutofit fontScale="90000"/>
          </a:bodyPr>
          <a:lstStyle/>
          <a:p>
            <a:pPr algn="ctr"/>
            <a:r>
              <a:rPr lang="en-US" b="1" dirty="0" smtClean="0">
                <a:solidFill>
                  <a:schemeClr val="accent3">
                    <a:lumMod val="60000"/>
                    <a:lumOff val="40000"/>
                  </a:schemeClr>
                </a:solidFill>
              </a:rPr>
              <a:t>The</a:t>
            </a:r>
            <a:r>
              <a:rPr lang="en-US" b="1" dirty="0" smtClean="0"/>
              <a:t> </a:t>
            </a:r>
            <a:r>
              <a:rPr lang="en-US" b="1" dirty="0" smtClean="0">
                <a:solidFill>
                  <a:schemeClr val="accent3">
                    <a:lumMod val="60000"/>
                    <a:lumOff val="40000"/>
                  </a:schemeClr>
                </a:solidFill>
              </a:rPr>
              <a:t>disaster(3/12/84)</a:t>
            </a:r>
            <a:endParaRPr lang="en-US" b="1" dirty="0">
              <a:solidFill>
                <a:schemeClr val="accent3">
                  <a:lumMod val="60000"/>
                  <a:lumOff val="40000"/>
                </a:schemeClr>
              </a:solidFill>
            </a:endParaRPr>
          </a:p>
        </p:txBody>
      </p:sp>
      <p:pic>
        <p:nvPicPr>
          <p:cNvPr id="1026" name="Picture 2"/>
          <p:cNvPicPr>
            <a:picLocks noGrp="1" noChangeAspect="1" noChangeArrowheads="1"/>
          </p:cNvPicPr>
          <p:nvPr>
            <p:ph idx="1"/>
          </p:nvPr>
        </p:nvPicPr>
        <p:blipFill>
          <a:blip r:embed="rId2"/>
          <a:srcRect/>
          <a:stretch>
            <a:fillRect/>
          </a:stretch>
        </p:blipFill>
        <p:spPr bwMode="auto">
          <a:xfrm>
            <a:off x="0" y="1752600"/>
            <a:ext cx="8991600" cy="4953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685800"/>
          </a:xfrm>
        </p:spPr>
        <p:txBody>
          <a:bodyPr>
            <a:normAutofit fontScale="90000"/>
          </a:bodyPr>
          <a:lstStyle/>
          <a:p>
            <a:pPr algn="ctr"/>
            <a:r>
              <a:rPr lang="en-US" b="1" dirty="0" smtClean="0">
                <a:solidFill>
                  <a:schemeClr val="accent3">
                    <a:lumMod val="60000"/>
                    <a:lumOff val="40000"/>
                  </a:schemeClr>
                </a:solidFill>
              </a:rPr>
              <a:t>Possible causes</a:t>
            </a:r>
            <a:endParaRPr lang="en-US" b="1" dirty="0">
              <a:solidFill>
                <a:schemeClr val="accent3">
                  <a:lumMod val="60000"/>
                  <a:lumOff val="40000"/>
                </a:schemeClr>
              </a:solidFill>
            </a:endParaRPr>
          </a:p>
        </p:txBody>
      </p:sp>
      <p:sp>
        <p:nvSpPr>
          <p:cNvPr id="3" name="Content Placeholder 2"/>
          <p:cNvSpPr>
            <a:spLocks noGrp="1"/>
          </p:cNvSpPr>
          <p:nvPr>
            <p:ph idx="1"/>
          </p:nvPr>
        </p:nvSpPr>
        <p:spPr>
          <a:xfrm>
            <a:off x="0" y="1600200"/>
            <a:ext cx="9144000" cy="5257800"/>
          </a:xfrm>
        </p:spPr>
        <p:txBody>
          <a:bodyPr>
            <a:normAutofit lnSpcReduction="10000"/>
          </a:bodyPr>
          <a:lstStyle/>
          <a:p>
            <a:pPr>
              <a:lnSpc>
                <a:spcPct val="90000"/>
              </a:lnSpc>
            </a:pPr>
            <a:r>
              <a:rPr lang="en-IN" sz="2800" dirty="0" smtClean="0">
                <a:latin typeface="Times New Roman" pitchFamily="18" charset="0"/>
              </a:rPr>
              <a:t>A tank containing methyl </a:t>
            </a:r>
            <a:r>
              <a:rPr lang="en-IN" sz="2800" dirty="0" err="1" smtClean="0">
                <a:latin typeface="Times New Roman" pitchFamily="18" charset="0"/>
              </a:rPr>
              <a:t>isocyanate</a:t>
            </a:r>
            <a:r>
              <a:rPr lang="en-IN" sz="2800" dirty="0" smtClean="0">
                <a:latin typeface="Times New Roman" pitchFamily="18" charset="0"/>
              </a:rPr>
              <a:t> (MIC) leaked.</a:t>
            </a:r>
          </a:p>
          <a:p>
            <a:pPr>
              <a:lnSpc>
                <a:spcPct val="90000"/>
              </a:lnSpc>
            </a:pPr>
            <a:r>
              <a:rPr lang="en-IN" sz="2800" dirty="0" smtClean="0">
                <a:latin typeface="Times New Roman" pitchFamily="18" charset="0"/>
              </a:rPr>
              <a:t>MIC is an extremely reactive chemical and is used in production of the insecticide </a:t>
            </a:r>
            <a:r>
              <a:rPr lang="en-IN" sz="2800" dirty="0" err="1" smtClean="0">
                <a:latin typeface="Times New Roman" pitchFamily="18" charset="0"/>
              </a:rPr>
              <a:t>carbaryl</a:t>
            </a:r>
            <a:r>
              <a:rPr lang="en-IN" sz="2800" dirty="0" smtClean="0">
                <a:latin typeface="Times New Roman" pitchFamily="18" charset="0"/>
              </a:rPr>
              <a:t>. </a:t>
            </a:r>
          </a:p>
          <a:p>
            <a:pPr>
              <a:lnSpc>
                <a:spcPct val="90000"/>
              </a:lnSpc>
            </a:pPr>
            <a:r>
              <a:rPr lang="en-IN" sz="2800" dirty="0" smtClean="0">
                <a:latin typeface="Times New Roman" pitchFamily="18" charset="0"/>
              </a:rPr>
              <a:t>The scientific reason for the accident was that water entered the tank where about 40 cubic meters of MIC was stored. </a:t>
            </a:r>
          </a:p>
          <a:p>
            <a:pPr>
              <a:lnSpc>
                <a:spcPct val="90000"/>
              </a:lnSpc>
            </a:pPr>
            <a:r>
              <a:rPr lang="en-IN" sz="2800" dirty="0" smtClean="0">
                <a:latin typeface="Times New Roman" pitchFamily="18" charset="0"/>
              </a:rPr>
              <a:t>When water and MIC mixed, an exothermic chemical reaction started, producing a lot of heat. </a:t>
            </a:r>
          </a:p>
          <a:p>
            <a:pPr>
              <a:lnSpc>
                <a:spcPct val="90000"/>
              </a:lnSpc>
            </a:pPr>
            <a:r>
              <a:rPr lang="en-IN" sz="2800" dirty="0" smtClean="0">
                <a:latin typeface="Times New Roman" pitchFamily="18" charset="0"/>
              </a:rPr>
              <a:t>As a result, the safety valve of the tank burst because of the increase in pressure. </a:t>
            </a:r>
          </a:p>
          <a:p>
            <a:pPr>
              <a:lnSpc>
                <a:spcPct val="90000"/>
              </a:lnSpc>
            </a:pPr>
            <a:r>
              <a:rPr lang="en-IN" sz="2800" dirty="0" smtClean="0">
                <a:latin typeface="Times New Roman" pitchFamily="18" charset="0"/>
              </a:rPr>
              <a:t>It is presumed that between 20 and 30 tonnes of MIC were released during the hour that the leak took place.</a:t>
            </a:r>
          </a:p>
          <a:p>
            <a:pPr>
              <a:lnSpc>
                <a:spcPct val="90000"/>
              </a:lnSpc>
            </a:pPr>
            <a:r>
              <a:rPr lang="en-IN" sz="2800" b="1" dirty="0" smtClean="0">
                <a:latin typeface="Times New Roman" pitchFamily="18" charset="0"/>
              </a:rPr>
              <a:t>The gas leaked from a 30 m high chimney and this height was not enough to reduce the effects of the discharge</a:t>
            </a:r>
            <a:r>
              <a:rPr lang="en-IN" sz="2800" dirty="0" smtClean="0">
                <a:latin typeface="Times New Roman" pitchFamily="18" charset="0"/>
              </a:rPr>
              <a:t>.</a:t>
            </a:r>
          </a:p>
          <a:p>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chemeClr val="accent3">
                    <a:lumMod val="60000"/>
                    <a:lumOff val="40000"/>
                  </a:schemeClr>
                </a:solidFill>
              </a:rPr>
              <a:t>Aftermath </a:t>
            </a:r>
            <a:endParaRPr lang="en-US" b="1" dirty="0">
              <a:solidFill>
                <a:schemeClr val="accent3">
                  <a:lumMod val="60000"/>
                  <a:lumOff val="40000"/>
                </a:schemeClr>
              </a:solidFill>
            </a:endParaRPr>
          </a:p>
        </p:txBody>
      </p:sp>
      <p:sp>
        <p:nvSpPr>
          <p:cNvPr id="3" name="Content Placeholder 2"/>
          <p:cNvSpPr>
            <a:spLocks noGrp="1"/>
          </p:cNvSpPr>
          <p:nvPr>
            <p:ph idx="1"/>
          </p:nvPr>
        </p:nvSpPr>
        <p:spPr>
          <a:xfrm>
            <a:off x="457200" y="1935480"/>
            <a:ext cx="8229600" cy="4541520"/>
          </a:xfrm>
        </p:spPr>
        <p:txBody>
          <a:bodyPr>
            <a:normAutofit lnSpcReduction="10000"/>
          </a:bodyPr>
          <a:lstStyle/>
          <a:p>
            <a:r>
              <a:rPr lang="en-US" dirty="0" smtClean="0"/>
              <a:t>UCC tries to shift blame on UCIL, sabotage etc</a:t>
            </a:r>
          </a:p>
          <a:p>
            <a:pPr>
              <a:buNone/>
            </a:pPr>
            <a:r>
              <a:rPr lang="en-US" b="1" dirty="0" smtClean="0">
                <a:solidFill>
                  <a:schemeClr val="accent3">
                    <a:lumMod val="60000"/>
                    <a:lumOff val="40000"/>
                  </a:schemeClr>
                </a:solidFill>
              </a:rPr>
              <a:t>1985</a:t>
            </a:r>
          </a:p>
          <a:p>
            <a:r>
              <a:rPr lang="en-US" dirty="0" smtClean="0"/>
              <a:t>Bhopal Gas Leak Disaster Act – GOI set up as </a:t>
            </a:r>
            <a:r>
              <a:rPr lang="en-US" dirty="0" err="1" smtClean="0"/>
              <a:t>solerepresentative</a:t>
            </a:r>
            <a:r>
              <a:rPr lang="en-US" dirty="0" smtClean="0"/>
              <a:t> of Bhopal victims</a:t>
            </a:r>
          </a:p>
          <a:p>
            <a:r>
              <a:rPr lang="en-US" dirty="0" smtClean="0"/>
              <a:t>All cases transferred from US courts to Indian</a:t>
            </a:r>
          </a:p>
          <a:p>
            <a:pPr>
              <a:buNone/>
            </a:pPr>
            <a:r>
              <a:rPr lang="en-US" b="1" dirty="0" smtClean="0">
                <a:solidFill>
                  <a:schemeClr val="accent3">
                    <a:lumMod val="60000"/>
                    <a:lumOff val="40000"/>
                  </a:schemeClr>
                </a:solidFill>
              </a:rPr>
              <a:t>1989</a:t>
            </a:r>
          </a:p>
          <a:p>
            <a:r>
              <a:rPr lang="en-US" dirty="0" smtClean="0"/>
              <a:t>UCC accepts moral responsibility and settles out of court</a:t>
            </a:r>
          </a:p>
          <a:p>
            <a:r>
              <a:rPr lang="en-US" dirty="0" smtClean="0"/>
              <a:t>for $470 million (of the original $3 billion)</a:t>
            </a:r>
          </a:p>
          <a:p>
            <a:r>
              <a:rPr lang="en-US" dirty="0" smtClean="0"/>
              <a:t>UCC share rises $2 (i.e. up 7%)</a:t>
            </a:r>
            <a:endParaRPr lang="en-US" b="1"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96112"/>
          </a:xfrm>
        </p:spPr>
        <p:txBody>
          <a:bodyPr>
            <a:normAutofit fontScale="90000"/>
          </a:bodyPr>
          <a:lstStyle/>
          <a:p>
            <a:pPr algn="ctr"/>
            <a:r>
              <a:rPr lang="en-US" sz="3200" b="1" dirty="0" smtClean="0">
                <a:solidFill>
                  <a:schemeClr val="accent3">
                    <a:lumMod val="60000"/>
                    <a:lumOff val="40000"/>
                  </a:schemeClr>
                </a:solidFill>
              </a:rPr>
              <a:t>IMMEDIATE RELIEF PROVIDED BY THE STATE GOVERNMENT:</a:t>
            </a:r>
            <a:endParaRPr lang="en-US" sz="3200" dirty="0">
              <a:solidFill>
                <a:schemeClr val="accent3">
                  <a:lumMod val="60000"/>
                  <a:lumOff val="40000"/>
                </a:schemeClr>
              </a:solidFill>
            </a:endParaRPr>
          </a:p>
        </p:txBody>
      </p:sp>
      <p:graphicFrame>
        <p:nvGraphicFramePr>
          <p:cNvPr id="4" name="Content Placeholder 3"/>
          <p:cNvGraphicFramePr>
            <a:graphicFrameLocks noGrp="1"/>
          </p:cNvGraphicFramePr>
          <p:nvPr>
            <p:ph idx="1"/>
          </p:nvPr>
        </p:nvGraphicFramePr>
        <p:xfrm>
          <a:off x="457200" y="1676399"/>
          <a:ext cx="8229600" cy="4953002"/>
        </p:xfrm>
        <a:graphic>
          <a:graphicData uri="http://schemas.openxmlformats.org/drawingml/2006/table">
            <a:tbl>
              <a:tblPr firstRow="1" bandRow="1">
                <a:tableStyleId>{0505E3EF-67EA-436B-97B2-0124C06EBD24}</a:tableStyleId>
              </a:tblPr>
              <a:tblGrid>
                <a:gridCol w="4114800"/>
                <a:gridCol w="4114800"/>
              </a:tblGrid>
              <a:tr h="737670">
                <a:tc>
                  <a:txBody>
                    <a:bodyPr/>
                    <a:lstStyle/>
                    <a:p>
                      <a:r>
                        <a:rPr lang="en-US" dirty="0" smtClean="0"/>
                        <a:t>Economic relief provided in Dec'84 </a:t>
                      </a:r>
                      <a:endParaRPr lang="en-US" dirty="0"/>
                    </a:p>
                  </a:txBody>
                  <a:tcPr/>
                </a:tc>
                <a:tc>
                  <a:txBody>
                    <a:bodyPr/>
                    <a:lstStyle/>
                    <a:p>
                      <a:r>
                        <a:rPr lang="en-US" dirty="0" smtClean="0"/>
                        <a:t>Rs.1.00 </a:t>
                      </a:r>
                      <a:r>
                        <a:rPr lang="en-US" dirty="0" err="1" smtClean="0"/>
                        <a:t>Crores</a:t>
                      </a:r>
                      <a:endParaRPr lang="en-US" dirty="0"/>
                    </a:p>
                  </a:txBody>
                  <a:tcPr/>
                </a:tc>
              </a:tr>
              <a:tr h="924149">
                <a:tc>
                  <a:txBody>
                    <a:bodyPr/>
                    <a:lstStyle/>
                    <a:p>
                      <a:r>
                        <a:rPr lang="en-US" dirty="0" smtClean="0"/>
                        <a:t>Relief provided to 78,800 families with monthly income less than Rs. 500/- </a:t>
                      </a:r>
                      <a:endParaRPr lang="en-US" dirty="0"/>
                    </a:p>
                  </a:txBody>
                  <a:tcPr/>
                </a:tc>
                <a:tc>
                  <a:txBody>
                    <a:bodyPr/>
                    <a:lstStyle/>
                    <a:p>
                      <a:r>
                        <a:rPr lang="en-US" dirty="0" smtClean="0"/>
                        <a:t>Rs. 11.80 </a:t>
                      </a:r>
                      <a:r>
                        <a:rPr lang="en-US" dirty="0" err="1" smtClean="0"/>
                        <a:t>Crores</a:t>
                      </a:r>
                      <a:endParaRPr lang="en-US" dirty="0"/>
                    </a:p>
                  </a:txBody>
                  <a:tcPr/>
                </a:tc>
              </a:tr>
              <a:tr h="737670">
                <a:tc>
                  <a:txBody>
                    <a:bodyPr/>
                    <a:lstStyle/>
                    <a:p>
                      <a:r>
                        <a:rPr lang="en-US" dirty="0" smtClean="0"/>
                        <a:t>Free food and milk supply to the victims</a:t>
                      </a:r>
                      <a:endParaRPr lang="en-US" dirty="0"/>
                    </a:p>
                  </a:txBody>
                  <a:tcPr/>
                </a:tc>
                <a:tc>
                  <a:txBody>
                    <a:bodyPr/>
                    <a:lstStyle/>
                    <a:p>
                      <a:r>
                        <a:rPr lang="en-US" dirty="0" smtClean="0"/>
                        <a:t>Rs. 19.20 </a:t>
                      </a:r>
                      <a:r>
                        <a:rPr lang="en-US" dirty="0" err="1" smtClean="0"/>
                        <a:t>Crores</a:t>
                      </a:r>
                      <a:endParaRPr lang="en-US" dirty="0"/>
                    </a:p>
                  </a:txBody>
                  <a:tcPr/>
                </a:tc>
              </a:tr>
              <a:tr h="737670">
                <a:tc>
                  <a:txBody>
                    <a:bodyPr/>
                    <a:lstStyle/>
                    <a:p>
                      <a:r>
                        <a:rPr lang="en-US" dirty="0" smtClean="0"/>
                        <a:t>Ex-gratia payment for death of 2246 animals </a:t>
                      </a:r>
                      <a:endParaRPr lang="en-US" dirty="0"/>
                    </a:p>
                  </a:txBody>
                  <a:tcPr/>
                </a:tc>
                <a:tc>
                  <a:txBody>
                    <a:bodyPr/>
                    <a:lstStyle/>
                    <a:p>
                      <a:r>
                        <a:rPr lang="en-US" dirty="0" smtClean="0"/>
                        <a:t>Rs.0.25 </a:t>
                      </a:r>
                      <a:r>
                        <a:rPr lang="en-US" dirty="0" err="1" smtClean="0"/>
                        <a:t>Crores</a:t>
                      </a:r>
                      <a:endParaRPr lang="en-US" dirty="0"/>
                    </a:p>
                  </a:txBody>
                  <a:tcPr/>
                </a:tc>
              </a:tr>
              <a:tr h="1078173">
                <a:tc>
                  <a:txBody>
                    <a:bodyPr/>
                    <a:lstStyle/>
                    <a:p>
                      <a:r>
                        <a:rPr lang="en-US" sz="1600" dirty="0" smtClean="0"/>
                        <a:t>Compensation paid to family members of deceased victims (3787 deaths) at </a:t>
                      </a:r>
                      <a:br>
                        <a:rPr lang="en-US" sz="1600" dirty="0" smtClean="0"/>
                      </a:br>
                      <a:r>
                        <a:rPr lang="en-US" sz="1600" dirty="0" smtClean="0"/>
                        <a:t>Rs. 10,000 per person </a:t>
                      </a:r>
                      <a:endParaRPr lang="en-US" sz="1600" dirty="0"/>
                    </a:p>
                  </a:txBody>
                  <a:tcPr/>
                </a:tc>
                <a:tc>
                  <a:txBody>
                    <a:bodyPr/>
                    <a:lstStyle/>
                    <a:p>
                      <a:r>
                        <a:rPr lang="en-US" dirty="0" smtClean="0"/>
                        <a:t>Rs.3.78 </a:t>
                      </a:r>
                      <a:r>
                        <a:rPr lang="en-US" dirty="0" err="1" smtClean="0"/>
                        <a:t>Crores</a:t>
                      </a:r>
                      <a:endParaRPr lang="en-US" dirty="0"/>
                    </a:p>
                  </a:txBody>
                  <a:tcPr/>
                </a:tc>
              </a:tr>
              <a:tr h="737670">
                <a:tc>
                  <a:txBody>
                    <a:bodyPr/>
                    <a:lstStyle/>
                    <a:p>
                      <a:pPr algn="ctr"/>
                      <a:r>
                        <a:rPr lang="en-US" sz="2000" b="1" dirty="0" smtClean="0"/>
                        <a:t>total</a:t>
                      </a:r>
                      <a:endParaRPr lang="en-US" sz="2000" b="1" dirty="0"/>
                    </a:p>
                  </a:txBody>
                  <a:tcPr/>
                </a:tc>
                <a:tc>
                  <a:txBody>
                    <a:bodyPr/>
                    <a:lstStyle/>
                    <a:p>
                      <a:pPr algn="ctr"/>
                      <a:r>
                        <a:rPr lang="en-US" b="1" dirty="0" smtClean="0"/>
                        <a:t>Rs.36.03 </a:t>
                      </a:r>
                      <a:r>
                        <a:rPr lang="en-US" b="1" dirty="0" err="1" smtClean="0"/>
                        <a:t>crore</a:t>
                      </a:r>
                      <a:endParaRPr lang="en-US" b="1" dirty="0"/>
                    </a:p>
                  </a:txBody>
                  <a:tcPr/>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47800"/>
          </a:xfrm>
        </p:spPr>
        <p:txBody>
          <a:bodyPr>
            <a:normAutofit fontScale="90000"/>
          </a:bodyPr>
          <a:lstStyle/>
          <a:p>
            <a:pPr algn="ctr"/>
            <a:r>
              <a:rPr lang="en-US" dirty="0" smtClean="0"/>
              <a:t/>
            </a:r>
            <a:br>
              <a:rPr lang="en-US" dirty="0" smtClean="0"/>
            </a:br>
            <a:endParaRPr lang="en-US" dirty="0"/>
          </a:p>
        </p:txBody>
      </p:sp>
      <p:pic>
        <p:nvPicPr>
          <p:cNvPr id="5" name="Content Placeholder 4" descr="back4.jpg"/>
          <p:cNvPicPr>
            <a:picLocks noGrp="1" noChangeAspect="1"/>
          </p:cNvPicPr>
          <p:nvPr>
            <p:ph sz="half" idx="1"/>
          </p:nvPr>
        </p:nvPicPr>
        <p:blipFill>
          <a:blip r:embed="rId2"/>
          <a:stretch>
            <a:fillRect/>
          </a:stretch>
        </p:blipFill>
        <p:spPr>
          <a:xfrm>
            <a:off x="381000" y="990600"/>
            <a:ext cx="4191000" cy="4038600"/>
          </a:xfrm>
        </p:spPr>
      </p:pic>
      <p:pic>
        <p:nvPicPr>
          <p:cNvPr id="6" name="Content Placeholder 5" descr="back5.jpg"/>
          <p:cNvPicPr>
            <a:picLocks noGrp="1" noChangeAspect="1"/>
          </p:cNvPicPr>
          <p:nvPr>
            <p:ph sz="half" idx="2"/>
          </p:nvPr>
        </p:nvPicPr>
        <p:blipFill>
          <a:blip r:embed="rId3"/>
          <a:stretch>
            <a:fillRect/>
          </a:stretch>
        </p:blipFill>
        <p:spPr>
          <a:xfrm>
            <a:off x="4648200" y="990600"/>
            <a:ext cx="4114800" cy="4038600"/>
          </a:xfrm>
        </p:spPr>
      </p:pic>
      <p:sp>
        <p:nvSpPr>
          <p:cNvPr id="8" name="Rectangle 7"/>
          <p:cNvSpPr/>
          <p:nvPr/>
        </p:nvSpPr>
        <p:spPr>
          <a:xfrm>
            <a:off x="304800" y="5334000"/>
            <a:ext cx="8458200" cy="106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Participation of </a:t>
            </a:r>
            <a:r>
              <a:rPr lang="en-US" sz="2000" b="1" dirty="0" err="1" smtClean="0"/>
              <a:t>govt</a:t>
            </a:r>
            <a:r>
              <a:rPr lang="en-US" sz="2000" b="1" dirty="0" smtClean="0"/>
              <a:t> &amp; NGOS IN </a:t>
            </a:r>
            <a:r>
              <a:rPr lang="en-US" sz="2000" b="1" dirty="0" err="1" smtClean="0"/>
              <a:t>resecue</a:t>
            </a:r>
            <a:r>
              <a:rPr lang="en-US" sz="2000" b="1" dirty="0" smtClean="0"/>
              <a:t> </a:t>
            </a:r>
            <a:r>
              <a:rPr lang="en-US" sz="2000" b="1" dirty="0" smtClean="0">
                <a:solidFill>
                  <a:schemeClr val="tx1"/>
                </a:solidFill>
              </a:rPr>
              <a:t>operations.</a:t>
            </a:r>
            <a:endParaRPr lang="en-US" sz="2000" b="1" dirty="0">
              <a:solidFill>
                <a:schemeClr val="tx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Harvinder\Desktop\bhopal1.jpg"/>
          <p:cNvPicPr>
            <a:picLocks noChangeAspect="1" noChangeArrowheads="1"/>
          </p:cNvPicPr>
          <p:nvPr/>
        </p:nvPicPr>
        <p:blipFill>
          <a:blip r:embed="rId2">
            <a:lum bright="49000"/>
          </a:blip>
          <a:srcRect/>
          <a:stretch>
            <a:fillRect/>
          </a:stretch>
        </p:blipFill>
        <p:spPr bwMode="auto">
          <a:xfrm>
            <a:off x="0" y="0"/>
            <a:ext cx="9144000" cy="6858000"/>
          </a:xfrm>
          <a:prstGeom prst="rect">
            <a:avLst/>
          </a:prstGeom>
          <a:noFill/>
          <a:effectLst>
            <a:outerShdw blurRad="50800" dist="50800" dir="5400000" algn="ctr" rotWithShape="0">
              <a:srgbClr val="000000">
                <a:alpha val="30000"/>
              </a:srgbClr>
            </a:outerShdw>
          </a:effectLst>
        </p:spPr>
      </p:pic>
      <p:sp>
        <p:nvSpPr>
          <p:cNvPr id="2" name="Title 1"/>
          <p:cNvSpPr>
            <a:spLocks noGrp="1"/>
          </p:cNvSpPr>
          <p:nvPr>
            <p:ph type="title"/>
          </p:nvPr>
        </p:nvSpPr>
        <p:spPr>
          <a:xfrm>
            <a:off x="0" y="990600"/>
            <a:ext cx="8763000" cy="2819400"/>
          </a:xfrm>
        </p:spPr>
        <p:txBody>
          <a:bodyPr/>
          <a:lstStyle/>
          <a:p>
            <a:pPr algn="ctr"/>
            <a:r>
              <a:rPr lang="en-US" sz="3600" dirty="0" smtClean="0">
                <a:solidFill>
                  <a:schemeClr val="bg1"/>
                </a:solidFill>
              </a:rPr>
              <a:t>F</a:t>
            </a:r>
            <a:r>
              <a:rPr sz="3600" smtClean="0">
                <a:solidFill>
                  <a:schemeClr val="bg1"/>
                </a:solidFill>
              </a:rPr>
              <a:t>undamentals of Disaster Management</a:t>
            </a:r>
            <a:br>
              <a:rPr sz="3600" smtClean="0">
                <a:solidFill>
                  <a:schemeClr val="bg1"/>
                </a:solidFill>
              </a:rPr>
            </a:br>
            <a:r>
              <a:rPr sz="3600" smtClean="0">
                <a:solidFill>
                  <a:schemeClr val="bg1"/>
                </a:solidFill>
              </a:rPr>
              <a:t/>
            </a:r>
            <a:br>
              <a:rPr sz="3600" smtClean="0">
                <a:solidFill>
                  <a:schemeClr val="bg1"/>
                </a:solidFill>
              </a:rPr>
            </a:br>
            <a:r>
              <a:rPr sz="3600" smtClean="0">
                <a:solidFill>
                  <a:schemeClr val="bg1"/>
                </a:solidFill>
              </a:rPr>
              <a:t>Presentation</a:t>
            </a:r>
            <a:br>
              <a:rPr sz="3600" smtClean="0">
                <a:solidFill>
                  <a:schemeClr val="bg1"/>
                </a:solidFill>
              </a:rPr>
            </a:br>
            <a:r>
              <a:rPr sz="3600" smtClean="0">
                <a:solidFill>
                  <a:schemeClr val="bg1"/>
                </a:solidFill>
              </a:rPr>
              <a:t>on Chemical Disasters</a:t>
            </a:r>
            <a:endParaRPr lang="en-US" sz="3600" dirty="0">
              <a:solidFill>
                <a:schemeClr val="bg1"/>
              </a:solidFill>
            </a:endParaRPr>
          </a:p>
        </p:txBody>
      </p:sp>
      <p:sp>
        <p:nvSpPr>
          <p:cNvPr id="3" name="Text Placeholder 2"/>
          <p:cNvSpPr>
            <a:spLocks noGrp="1"/>
          </p:cNvSpPr>
          <p:nvPr>
            <p:ph type="body" idx="1"/>
          </p:nvPr>
        </p:nvSpPr>
        <p:spPr>
          <a:xfrm>
            <a:off x="530352" y="4419600"/>
            <a:ext cx="7772400" cy="2057400"/>
          </a:xfrm>
        </p:spPr>
        <p:txBody>
          <a:bodyPr/>
          <a:lstStyle/>
          <a:p>
            <a:endParaRPr lang="en-US" b="1" dirty="0" smtClean="0">
              <a:solidFill>
                <a:schemeClr val="bg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19912"/>
          </a:xfrm>
        </p:spPr>
        <p:txBody>
          <a:bodyPr/>
          <a:lstStyle/>
          <a:p>
            <a:pPr algn="ctr"/>
            <a:r>
              <a:rPr lang="en-US" b="1" dirty="0" smtClean="0">
                <a:solidFill>
                  <a:schemeClr val="accent3">
                    <a:lumMod val="40000"/>
                    <a:lumOff val="60000"/>
                  </a:schemeClr>
                </a:solidFill>
              </a:rPr>
              <a:t>Rehabilitation</a:t>
            </a:r>
            <a:endParaRPr lang="en-US" b="1" dirty="0">
              <a:solidFill>
                <a:schemeClr val="accent3">
                  <a:lumMod val="40000"/>
                  <a:lumOff val="60000"/>
                </a:schemeClr>
              </a:solidFill>
            </a:endParaRPr>
          </a:p>
        </p:txBody>
      </p:sp>
      <p:sp>
        <p:nvSpPr>
          <p:cNvPr id="7" name="Content Placeholder 6"/>
          <p:cNvSpPr>
            <a:spLocks noGrp="1"/>
          </p:cNvSpPr>
          <p:nvPr>
            <p:ph idx="1"/>
          </p:nvPr>
        </p:nvSpPr>
        <p:spPr/>
        <p:txBody>
          <a:bodyPr>
            <a:normAutofit/>
          </a:bodyPr>
          <a:lstStyle/>
          <a:p>
            <a:pPr algn="ctr">
              <a:buNone/>
            </a:pPr>
            <a:r>
              <a:rPr lang="en-US" sz="2800" b="1" dirty="0" smtClean="0">
                <a:solidFill>
                  <a:schemeClr val="accent3">
                    <a:lumMod val="40000"/>
                    <a:lumOff val="60000"/>
                  </a:schemeClr>
                </a:solidFill>
              </a:rPr>
              <a:t>Economic</a:t>
            </a:r>
            <a:endParaRPr lang="en-US" sz="2800" b="1" dirty="0">
              <a:solidFill>
                <a:schemeClr val="accent3">
                  <a:lumMod val="40000"/>
                  <a:lumOff val="60000"/>
                </a:schemeClr>
              </a:solidFill>
            </a:endParaRPr>
          </a:p>
        </p:txBody>
      </p:sp>
      <p:pic>
        <p:nvPicPr>
          <p:cNvPr id="2050" name="Picture 2" descr="C:\Documents and Settings\Harvinder\Desktop\eco4.jpg"/>
          <p:cNvPicPr>
            <a:picLocks noChangeAspect="1" noChangeArrowheads="1"/>
          </p:cNvPicPr>
          <p:nvPr/>
        </p:nvPicPr>
        <p:blipFill>
          <a:blip r:embed="rId2"/>
          <a:srcRect/>
          <a:stretch>
            <a:fillRect/>
          </a:stretch>
        </p:blipFill>
        <p:spPr bwMode="auto">
          <a:xfrm>
            <a:off x="533400" y="2438400"/>
            <a:ext cx="3962400" cy="1838325"/>
          </a:xfrm>
          <a:prstGeom prst="rect">
            <a:avLst/>
          </a:prstGeom>
          <a:noFill/>
        </p:spPr>
      </p:pic>
      <p:pic>
        <p:nvPicPr>
          <p:cNvPr id="2051" name="Picture 3" descr="C:\Documents and Settings\Harvinder\Desktop\eco5.jpg"/>
          <p:cNvPicPr>
            <a:picLocks noChangeAspect="1" noChangeArrowheads="1"/>
          </p:cNvPicPr>
          <p:nvPr/>
        </p:nvPicPr>
        <p:blipFill>
          <a:blip r:embed="rId3"/>
          <a:srcRect/>
          <a:stretch>
            <a:fillRect/>
          </a:stretch>
        </p:blipFill>
        <p:spPr bwMode="auto">
          <a:xfrm>
            <a:off x="4953000" y="2362200"/>
            <a:ext cx="3657600" cy="2057400"/>
          </a:xfrm>
          <a:prstGeom prst="rect">
            <a:avLst/>
          </a:prstGeom>
          <a:noFill/>
        </p:spPr>
      </p:pic>
      <p:pic>
        <p:nvPicPr>
          <p:cNvPr id="2053" name="Picture 5" descr="C:\Documents and Settings\Harvinder\Desktop\eco3.jpg"/>
          <p:cNvPicPr>
            <a:picLocks noChangeAspect="1" noChangeArrowheads="1"/>
          </p:cNvPicPr>
          <p:nvPr/>
        </p:nvPicPr>
        <p:blipFill>
          <a:blip r:embed="rId4"/>
          <a:srcRect/>
          <a:stretch>
            <a:fillRect/>
          </a:stretch>
        </p:blipFill>
        <p:spPr bwMode="auto">
          <a:xfrm>
            <a:off x="762000" y="4724400"/>
            <a:ext cx="7391400" cy="190500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96112"/>
          </a:xfrm>
        </p:spPr>
        <p:txBody>
          <a:bodyPr/>
          <a:lstStyle/>
          <a:p>
            <a:pPr algn="ctr"/>
            <a:r>
              <a:rPr lang="en-US" b="1" dirty="0" smtClean="0">
                <a:solidFill>
                  <a:schemeClr val="accent3">
                    <a:lumMod val="40000"/>
                    <a:lumOff val="60000"/>
                  </a:schemeClr>
                </a:solidFill>
              </a:rPr>
              <a:t>Social Rehabilitation</a:t>
            </a:r>
            <a:endParaRPr lang="en-US" b="1" dirty="0">
              <a:solidFill>
                <a:schemeClr val="accent3">
                  <a:lumMod val="40000"/>
                  <a:lumOff val="60000"/>
                </a:schemeClr>
              </a:solidFill>
            </a:endParaRPr>
          </a:p>
        </p:txBody>
      </p:sp>
      <p:sp>
        <p:nvSpPr>
          <p:cNvPr id="3" name="Text Placeholder 2"/>
          <p:cNvSpPr>
            <a:spLocks noGrp="1"/>
          </p:cNvSpPr>
          <p:nvPr>
            <p:ph type="body" idx="1"/>
          </p:nvPr>
        </p:nvSpPr>
        <p:spPr>
          <a:xfrm>
            <a:off x="457200" y="1676400"/>
            <a:ext cx="4040188" cy="533400"/>
          </a:xfrm>
        </p:spPr>
        <p:txBody>
          <a:bodyPr/>
          <a:lstStyle/>
          <a:p>
            <a:pPr algn="ctr"/>
            <a:endParaRPr lang="en-US" dirty="0">
              <a:solidFill>
                <a:schemeClr val="accent3">
                  <a:lumMod val="40000"/>
                  <a:lumOff val="60000"/>
                </a:schemeClr>
              </a:solidFill>
            </a:endParaRPr>
          </a:p>
        </p:txBody>
      </p:sp>
      <p:sp>
        <p:nvSpPr>
          <p:cNvPr id="4" name="Text Placeholder 3"/>
          <p:cNvSpPr>
            <a:spLocks noGrp="1"/>
          </p:cNvSpPr>
          <p:nvPr>
            <p:ph type="body" sz="half" idx="3"/>
          </p:nvPr>
        </p:nvSpPr>
        <p:spPr>
          <a:xfrm>
            <a:off x="4645025" y="1676401"/>
            <a:ext cx="4041775" cy="533399"/>
          </a:xfrm>
        </p:spPr>
        <p:txBody>
          <a:bodyPr/>
          <a:lstStyle/>
          <a:p>
            <a:endParaRPr lang="en-US" dirty="0"/>
          </a:p>
        </p:txBody>
      </p:sp>
      <p:pic>
        <p:nvPicPr>
          <p:cNvPr id="12" name="Content Placeholder 11" descr="social2.jpg"/>
          <p:cNvPicPr>
            <a:picLocks noGrp="1" noChangeAspect="1"/>
          </p:cNvPicPr>
          <p:nvPr>
            <p:ph sz="quarter" idx="4"/>
          </p:nvPr>
        </p:nvPicPr>
        <p:blipFill>
          <a:blip r:embed="rId2"/>
          <a:stretch>
            <a:fillRect/>
          </a:stretch>
        </p:blipFill>
        <p:spPr>
          <a:xfrm>
            <a:off x="4648200" y="1676400"/>
            <a:ext cx="4114800" cy="1828800"/>
          </a:xfrm>
        </p:spPr>
      </p:pic>
      <p:pic>
        <p:nvPicPr>
          <p:cNvPr id="11" name="Content Placeholder 10" descr="social3.jpg"/>
          <p:cNvPicPr>
            <a:picLocks noGrp="1" noChangeAspect="1"/>
          </p:cNvPicPr>
          <p:nvPr>
            <p:ph sz="quarter" idx="2"/>
          </p:nvPr>
        </p:nvPicPr>
        <p:blipFill>
          <a:blip r:embed="rId3"/>
          <a:stretch>
            <a:fillRect/>
          </a:stretch>
        </p:blipFill>
        <p:spPr>
          <a:xfrm>
            <a:off x="381000" y="1676400"/>
            <a:ext cx="4114800" cy="1905000"/>
          </a:xfrm>
        </p:spPr>
      </p:pic>
      <p:graphicFrame>
        <p:nvGraphicFramePr>
          <p:cNvPr id="14" name="Table 13"/>
          <p:cNvGraphicFramePr>
            <a:graphicFrameLocks noGrp="1"/>
          </p:cNvGraphicFramePr>
          <p:nvPr/>
        </p:nvGraphicFramePr>
        <p:xfrm>
          <a:off x="228600" y="5410200"/>
          <a:ext cx="8686800" cy="1005840"/>
        </p:xfrm>
        <a:graphic>
          <a:graphicData uri="http://schemas.openxmlformats.org/drawingml/2006/table">
            <a:tbl>
              <a:tblPr firstRow="1" bandRow="1">
                <a:tableStyleId>{5C22544A-7EE6-4342-B048-85BDC9FD1C3A}</a:tableStyleId>
              </a:tblPr>
              <a:tblGrid>
                <a:gridCol w="2895600"/>
                <a:gridCol w="2895600"/>
                <a:gridCol w="2895600"/>
              </a:tblGrid>
              <a:tr h="420296">
                <a:tc>
                  <a:txBody>
                    <a:bodyPr/>
                    <a:lstStyle/>
                    <a:p>
                      <a:pPr algn="ctr"/>
                      <a:r>
                        <a:rPr lang="en-US" b="1" dirty="0"/>
                        <a:t>Scheme</a:t>
                      </a:r>
                      <a:endParaRPr lang="en-US" dirty="0"/>
                    </a:p>
                  </a:txBody>
                  <a:tcPr anchor="ctr"/>
                </a:tc>
                <a:tc>
                  <a:txBody>
                    <a:bodyPr/>
                    <a:lstStyle/>
                    <a:p>
                      <a:pPr algn="ctr"/>
                      <a:r>
                        <a:rPr lang="en-US" b="1" dirty="0"/>
                        <a:t>Sanctioned under Action Plan</a:t>
                      </a:r>
                      <a:endParaRPr lang="en-US" dirty="0"/>
                    </a:p>
                  </a:txBody>
                  <a:tcPr anchor="ctr"/>
                </a:tc>
                <a:tc>
                  <a:txBody>
                    <a:bodyPr/>
                    <a:lstStyle/>
                    <a:p>
                      <a:pPr algn="ctr"/>
                      <a:r>
                        <a:rPr lang="en-US" b="1"/>
                        <a:t>Expenditure upto November, 2008</a:t>
                      </a:r>
                      <a:endParaRPr lang="en-US"/>
                    </a:p>
                  </a:txBody>
                  <a:tcPr anchor="ctr"/>
                </a:tc>
              </a:tr>
              <a:tr h="341704">
                <a:tc>
                  <a:txBody>
                    <a:bodyPr/>
                    <a:lstStyle/>
                    <a:p>
                      <a:pPr algn="ctr"/>
                      <a:r>
                        <a:rPr lang="en-US" b="1"/>
                        <a:t>Social Rehabilitation</a:t>
                      </a:r>
                      <a:endParaRPr lang="en-US"/>
                    </a:p>
                  </a:txBody>
                  <a:tcPr anchor="ctr"/>
                </a:tc>
                <a:tc>
                  <a:txBody>
                    <a:bodyPr/>
                    <a:lstStyle/>
                    <a:p>
                      <a:pPr algn="ctr"/>
                      <a:r>
                        <a:rPr lang="en-US" b="1"/>
                        <a:t>49.72</a:t>
                      </a:r>
                      <a:endParaRPr lang="en-US"/>
                    </a:p>
                  </a:txBody>
                  <a:tcPr anchor="ctr"/>
                </a:tc>
                <a:tc>
                  <a:txBody>
                    <a:bodyPr/>
                    <a:lstStyle/>
                    <a:p>
                      <a:pPr algn="ctr"/>
                      <a:r>
                        <a:rPr lang="en-US" b="1" dirty="0" smtClean="0"/>
                        <a:t>45.69cr</a:t>
                      </a:r>
                      <a:endParaRPr lang="en-US" dirty="0"/>
                    </a:p>
                  </a:txBody>
                  <a:tcPr anchor="ctr"/>
                </a:tc>
              </a:tr>
            </a:tbl>
          </a:graphicData>
        </a:graphic>
      </p:graphicFrame>
      <p:graphicFrame>
        <p:nvGraphicFramePr>
          <p:cNvPr id="15" name="Table 14"/>
          <p:cNvGraphicFramePr>
            <a:graphicFrameLocks noGrp="1"/>
          </p:cNvGraphicFramePr>
          <p:nvPr/>
        </p:nvGraphicFramePr>
        <p:xfrm>
          <a:off x="304800" y="3901440"/>
          <a:ext cx="8534400" cy="1280160"/>
        </p:xfrm>
        <a:graphic>
          <a:graphicData uri="http://schemas.openxmlformats.org/drawingml/2006/table">
            <a:tbl>
              <a:tblPr firstRow="1" bandRow="1">
                <a:tableStyleId>{073A0DAA-6AF3-43AB-8588-CEC1D06C72B9}</a:tableStyleId>
              </a:tblPr>
              <a:tblGrid>
                <a:gridCol w="2844800"/>
                <a:gridCol w="2844800"/>
                <a:gridCol w="2844800"/>
              </a:tblGrid>
              <a:tr h="609600">
                <a:tc>
                  <a:txBody>
                    <a:bodyPr/>
                    <a:lstStyle/>
                    <a:p>
                      <a:pPr algn="ctr"/>
                      <a:r>
                        <a:rPr lang="en-US" dirty="0"/>
                        <a:t>Scheme</a:t>
                      </a:r>
                    </a:p>
                  </a:txBody>
                  <a:tcPr anchor="ctr"/>
                </a:tc>
                <a:tc>
                  <a:txBody>
                    <a:bodyPr/>
                    <a:lstStyle/>
                    <a:p>
                      <a:pPr algn="ctr"/>
                      <a:r>
                        <a:rPr lang="en-US"/>
                        <a:t>Sanctioned under Action Plan</a:t>
                      </a:r>
                    </a:p>
                  </a:txBody>
                  <a:tcPr anchor="ctr"/>
                </a:tc>
                <a:tc>
                  <a:txBody>
                    <a:bodyPr/>
                    <a:lstStyle/>
                    <a:p>
                      <a:pPr algn="ctr"/>
                      <a:r>
                        <a:rPr lang="en-US"/>
                        <a:t>Expenditure upto March, 2009</a:t>
                      </a:r>
                    </a:p>
                  </a:txBody>
                  <a:tcPr anchor="ctr"/>
                </a:tc>
              </a:tr>
              <a:tr h="609600">
                <a:tc>
                  <a:txBody>
                    <a:bodyPr/>
                    <a:lstStyle/>
                    <a:p>
                      <a:pPr algn="ctr"/>
                      <a:r>
                        <a:rPr lang="en-US"/>
                        <a:t>Economic Rehabilitation</a:t>
                      </a:r>
                    </a:p>
                  </a:txBody>
                  <a:tcPr anchor="ctr"/>
                </a:tc>
                <a:tc>
                  <a:txBody>
                    <a:bodyPr/>
                    <a:lstStyle/>
                    <a:p>
                      <a:pPr algn="ctr"/>
                      <a:r>
                        <a:rPr lang="en-US" dirty="0" smtClean="0"/>
                        <a:t>21.18</a:t>
                      </a:r>
                      <a:endParaRPr lang="en-US" dirty="0"/>
                    </a:p>
                  </a:txBody>
                  <a:tcPr anchor="ctr"/>
                </a:tc>
                <a:tc>
                  <a:txBody>
                    <a:bodyPr/>
                    <a:lstStyle/>
                    <a:p>
                      <a:pPr algn="ctr"/>
                      <a:r>
                        <a:rPr lang="en-US" dirty="0" smtClean="0"/>
                        <a:t>27.06cr</a:t>
                      </a:r>
                      <a:endParaRPr lang="en-US" dirty="0"/>
                    </a:p>
                  </a:txBody>
                  <a:tcPr anchor="ctr"/>
                </a:tc>
              </a:tr>
            </a:tbl>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chemeClr val="accent3">
                    <a:lumMod val="40000"/>
                    <a:lumOff val="60000"/>
                  </a:schemeClr>
                </a:solidFill>
              </a:rPr>
              <a:t>Judicial Actions</a:t>
            </a:r>
            <a:endParaRPr lang="en-US" b="1" dirty="0">
              <a:solidFill>
                <a:schemeClr val="accent3">
                  <a:lumMod val="40000"/>
                  <a:lumOff val="60000"/>
                </a:schemeClr>
              </a:solidFill>
            </a:endParaRPr>
          </a:p>
        </p:txBody>
      </p:sp>
      <p:sp>
        <p:nvSpPr>
          <p:cNvPr id="3" name="Content Placeholder 2"/>
          <p:cNvSpPr>
            <a:spLocks noGrp="1"/>
          </p:cNvSpPr>
          <p:nvPr>
            <p:ph idx="1"/>
          </p:nvPr>
        </p:nvSpPr>
        <p:spPr/>
        <p:txBody>
          <a:bodyPr/>
          <a:lstStyle/>
          <a:p>
            <a:r>
              <a:rPr lang="en-US" dirty="0" smtClean="0"/>
              <a:t>The Environment protection act 1986</a:t>
            </a:r>
          </a:p>
          <a:p>
            <a:r>
              <a:rPr lang="en-US" dirty="0" smtClean="0"/>
              <a:t>The factory act 1948(amended in 1976 &amp; 1987)</a:t>
            </a:r>
          </a:p>
          <a:p>
            <a:r>
              <a:rPr lang="en-US" dirty="0" smtClean="0"/>
              <a:t>Natural environment tribunal act 1995.</a:t>
            </a:r>
          </a:p>
          <a:p>
            <a:r>
              <a:rPr lang="en-US" dirty="0" smtClean="0"/>
              <a:t>In cities like </a:t>
            </a:r>
            <a:r>
              <a:rPr lang="en-US" err="1" smtClean="0"/>
              <a:t>Delhi</a:t>
            </a:r>
            <a:r>
              <a:rPr lang="en-US" smtClean="0"/>
              <a:t>, hazardrous</a:t>
            </a:r>
            <a:r>
              <a:rPr lang="en-US" dirty="0" smtClean="0"/>
              <a:t> industries were shifted out of cities.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chemeClr val="accent3">
                    <a:lumMod val="60000"/>
                    <a:lumOff val="40000"/>
                  </a:schemeClr>
                </a:solidFill>
              </a:rPr>
              <a:t>Situation now</a:t>
            </a:r>
            <a:endParaRPr lang="en-US" b="1" dirty="0">
              <a:solidFill>
                <a:schemeClr val="accent3">
                  <a:lumMod val="60000"/>
                  <a:lumOff val="40000"/>
                </a:schemeClr>
              </a:solidFill>
            </a:endParaRPr>
          </a:p>
        </p:txBody>
      </p:sp>
      <p:sp>
        <p:nvSpPr>
          <p:cNvPr id="3" name="Content Placeholder 2"/>
          <p:cNvSpPr>
            <a:spLocks noGrp="1"/>
          </p:cNvSpPr>
          <p:nvPr>
            <p:ph idx="1"/>
          </p:nvPr>
        </p:nvSpPr>
        <p:spPr/>
        <p:txBody>
          <a:bodyPr>
            <a:normAutofit fontScale="62500" lnSpcReduction="20000"/>
          </a:bodyPr>
          <a:lstStyle/>
          <a:p>
            <a:pPr>
              <a:buNone/>
            </a:pPr>
            <a:r>
              <a:rPr lang="en-US" sz="3100" b="1" dirty="0" smtClean="0"/>
              <a:t>• UCC shrunk to 1/6th its size since the disaster</a:t>
            </a:r>
          </a:p>
          <a:p>
            <a:pPr>
              <a:buNone/>
            </a:pPr>
            <a:r>
              <a:rPr lang="en-US" sz="3100" b="1" dirty="0" smtClean="0"/>
              <a:t>• Restructuring places large portions of its assets out of legal reach of Bhopal victims (sold Bhopal plant in 1994)</a:t>
            </a:r>
          </a:p>
          <a:p>
            <a:pPr>
              <a:buNone/>
            </a:pPr>
            <a:r>
              <a:rPr lang="en-US" sz="3100" b="1" dirty="0" smtClean="0"/>
              <a:t>• Still operates as subsidiary of Dow Chemicals</a:t>
            </a:r>
          </a:p>
          <a:p>
            <a:pPr>
              <a:buNone/>
            </a:pPr>
            <a:r>
              <a:rPr lang="en-US" sz="3100" b="1" dirty="0" smtClean="0"/>
              <a:t>• Believes that the Bhopal disaster was a result of sabotage</a:t>
            </a:r>
          </a:p>
          <a:p>
            <a:r>
              <a:rPr lang="en-US" sz="3100" b="1" dirty="0" smtClean="0"/>
              <a:t>(Arthur D. Little report)</a:t>
            </a:r>
          </a:p>
          <a:p>
            <a:r>
              <a:rPr lang="en-US" sz="3100" b="1" dirty="0" smtClean="0"/>
              <a:t>UCIL Bhopal site not remediated</a:t>
            </a:r>
          </a:p>
          <a:p>
            <a:r>
              <a:rPr lang="en-US" sz="3100" b="1" dirty="0" smtClean="0"/>
              <a:t>Plant still leaks toxic chemicals</a:t>
            </a:r>
          </a:p>
          <a:p>
            <a:r>
              <a:rPr lang="en-US" sz="3100" b="1" dirty="0" smtClean="0"/>
              <a:t>1999 analysis of groundwater shows</a:t>
            </a:r>
          </a:p>
          <a:p>
            <a:r>
              <a:rPr lang="en-US" sz="3100" b="1" dirty="0" smtClean="0"/>
              <a:t>20,000 times permissible amount of mercury</a:t>
            </a:r>
          </a:p>
          <a:p>
            <a:r>
              <a:rPr lang="en-US" sz="3100" b="1" dirty="0" smtClean="0"/>
              <a:t>50 times permissible amount of </a:t>
            </a:r>
            <a:r>
              <a:rPr lang="en-US" sz="3100" b="1" dirty="0" err="1" smtClean="0"/>
              <a:t>trichloroethane</a:t>
            </a:r>
            <a:endParaRPr lang="en-US" sz="3100" b="1" dirty="0" smtClean="0"/>
          </a:p>
          <a:p>
            <a:r>
              <a:rPr lang="en-US" sz="3100" b="1" dirty="0" smtClean="0"/>
              <a:t>2002 tests show chlorinated organics, lead and mercury in</a:t>
            </a:r>
          </a:p>
          <a:p>
            <a:pPr>
              <a:buNone/>
            </a:pPr>
            <a:r>
              <a:rPr lang="en-US" sz="3100" b="1" dirty="0" smtClean="0"/>
              <a:t>breast milk of nursing mothers</a:t>
            </a:r>
          </a:p>
          <a:p>
            <a:pPr>
              <a:buNone/>
            </a:pP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Documents and Settings\Harvinder\Desktop\company_engagement.jpg"/>
          <p:cNvPicPr>
            <a:picLocks noChangeAspect="1" noChangeArrowheads="1"/>
          </p:cNvPicPr>
          <p:nvPr/>
        </p:nvPicPr>
        <p:blipFill>
          <a:blip r:embed="rId2"/>
          <a:stretch>
            <a:fillRect/>
          </a:stretch>
        </p:blipFill>
        <p:spPr bwMode="auto">
          <a:xfrm>
            <a:off x="0" y="0"/>
            <a:ext cx="8991600" cy="6858000"/>
          </a:xfrm>
          <a:prstGeom prst="rect">
            <a:avLst/>
          </a:prstGeom>
          <a:noFill/>
        </p:spPr>
      </p:pic>
      <p:sp>
        <p:nvSpPr>
          <p:cNvPr id="2" name="Title 1"/>
          <p:cNvSpPr>
            <a:spLocks noGrp="1"/>
          </p:cNvSpPr>
          <p:nvPr>
            <p:ph type="title"/>
          </p:nvPr>
        </p:nvSpPr>
        <p:spPr>
          <a:xfrm>
            <a:off x="457200" y="704088"/>
            <a:ext cx="8229600" cy="1200912"/>
          </a:xfrm>
        </p:spPr>
        <p:txBody>
          <a:bodyPr/>
          <a:lstStyle/>
          <a:p>
            <a:pPr algn="ctr"/>
            <a:r>
              <a:rPr lang="en-US" b="1" dirty="0" smtClean="0">
                <a:solidFill>
                  <a:schemeClr val="accent3">
                    <a:lumMod val="60000"/>
                    <a:lumOff val="40000"/>
                  </a:schemeClr>
                </a:solidFill>
              </a:rPr>
              <a:t>conclusion</a:t>
            </a:r>
            <a:endParaRPr lang="en-US" b="1" dirty="0">
              <a:solidFill>
                <a:schemeClr val="accent3">
                  <a:lumMod val="60000"/>
                  <a:lumOff val="40000"/>
                </a:schemeClr>
              </a:solidFill>
            </a:endParaRPr>
          </a:p>
        </p:txBody>
      </p:sp>
      <p:sp>
        <p:nvSpPr>
          <p:cNvPr id="3" name="Content Placeholder 2"/>
          <p:cNvSpPr>
            <a:spLocks noGrp="1"/>
          </p:cNvSpPr>
          <p:nvPr>
            <p:ph idx="1"/>
          </p:nvPr>
        </p:nvSpPr>
        <p:spPr>
          <a:xfrm>
            <a:off x="457200" y="3124200"/>
            <a:ext cx="8229600" cy="3200400"/>
          </a:xfrm>
        </p:spPr>
        <p:txBody>
          <a:bodyPr>
            <a:normAutofit fontScale="85000" lnSpcReduction="10000"/>
          </a:bodyPr>
          <a:lstStyle/>
          <a:p>
            <a:r>
              <a:rPr lang="en-US" sz="3200" b="1" dirty="0" smtClean="0">
                <a:solidFill>
                  <a:srgbClr val="FF0000"/>
                </a:solidFill>
                <a:latin typeface="Times New Roman" pitchFamily="18" charset="0"/>
              </a:rPr>
              <a:t>The Bhopal gas tragedy could have been averted.</a:t>
            </a:r>
          </a:p>
          <a:p>
            <a:r>
              <a:rPr lang="en-US" sz="3200" b="1" dirty="0" smtClean="0">
                <a:solidFill>
                  <a:srgbClr val="FF0000"/>
                </a:solidFill>
                <a:latin typeface="Times New Roman" pitchFamily="18" charset="0"/>
              </a:rPr>
              <a:t>There were lapses on part of the government and UCC.</a:t>
            </a:r>
          </a:p>
          <a:p>
            <a:r>
              <a:rPr lang="en-US" sz="3200" b="1" dirty="0" smtClean="0">
                <a:solidFill>
                  <a:srgbClr val="FF0000"/>
                </a:solidFill>
                <a:latin typeface="Times New Roman" pitchFamily="18" charset="0"/>
              </a:rPr>
              <a:t>The actual reason for the tragedy is contrary to popular belief.</a:t>
            </a:r>
          </a:p>
          <a:p>
            <a:r>
              <a:rPr lang="en-US" sz="3200" b="1" dirty="0" smtClean="0">
                <a:solidFill>
                  <a:srgbClr val="FF0000"/>
                </a:solidFill>
                <a:latin typeface="Times New Roman" pitchFamily="18" charset="0"/>
              </a:rPr>
              <a:t>An alternate way to produce </a:t>
            </a:r>
            <a:r>
              <a:rPr lang="en-US" sz="3200" b="1" dirty="0" err="1" smtClean="0">
                <a:solidFill>
                  <a:srgbClr val="FF0000"/>
                </a:solidFill>
                <a:latin typeface="Times New Roman" pitchFamily="18" charset="0"/>
              </a:rPr>
              <a:t>carbaryl</a:t>
            </a:r>
            <a:r>
              <a:rPr lang="en-US" sz="3200" b="1" dirty="0" smtClean="0">
                <a:solidFill>
                  <a:srgbClr val="FF0000"/>
                </a:solidFill>
                <a:latin typeface="Times New Roman" pitchFamily="18" charset="0"/>
              </a:rPr>
              <a:t> was suggested.</a:t>
            </a:r>
          </a:p>
          <a:p>
            <a:r>
              <a:rPr lang="en-US" sz="3200" b="1" dirty="0" smtClean="0">
                <a:solidFill>
                  <a:srgbClr val="FF0000"/>
                </a:solidFill>
                <a:latin typeface="Times New Roman" pitchFamily="18" charset="0"/>
              </a:rPr>
              <a:t>Design of Inherently safer process was required</a:t>
            </a:r>
            <a:r>
              <a:rPr lang="en-US" sz="2400" dirty="0" smtClean="0">
                <a:solidFill>
                  <a:srgbClr val="FF0000"/>
                </a:solidFill>
              </a:rPr>
              <a:t>.</a:t>
            </a:r>
            <a:endParaRPr lang="en-IN" sz="2400" dirty="0" smtClean="0">
              <a:solidFill>
                <a:srgbClr val="FF0000"/>
              </a:solidFill>
            </a:endParaRPr>
          </a:p>
          <a:p>
            <a:endParaRPr lang="en-US" dirty="0">
              <a:solidFill>
                <a:srgbClr val="FF0000"/>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9" descr="070213-N-3729H-2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857250"/>
            <a:ext cx="68580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1074" name="Rectangle 2"/>
          <p:cNvSpPr>
            <a:spLocks noGrp="1" noChangeArrowheads="1"/>
          </p:cNvSpPr>
          <p:nvPr>
            <p:ph type="title"/>
          </p:nvPr>
        </p:nvSpPr>
        <p:spPr>
          <a:xfrm>
            <a:off x="4743450" y="1314450"/>
            <a:ext cx="2686050" cy="857250"/>
          </a:xfrm>
        </p:spPr>
        <p:txBody>
          <a:bodyPr rtlCol="0">
            <a:normAutofit fontScale="90000"/>
          </a:bodyPr>
          <a:lstStyle/>
          <a:p>
            <a:pPr>
              <a:defRPr/>
            </a:pPr>
            <a:r>
              <a:rPr lang="en-US" sz="4500" dirty="0">
                <a:solidFill>
                  <a:schemeClr val="bg1"/>
                </a:solidFill>
                <a:ea typeface="ＭＳ Ｐゴシック"/>
                <a:cs typeface="ＭＳ Ｐゴシック"/>
              </a:rPr>
              <a:t>Questions?</a:t>
            </a:r>
          </a:p>
        </p:txBody>
      </p:sp>
      <p:pic>
        <p:nvPicPr>
          <p:cNvPr id="94212" name="Picture 2" descr="C:\Users\DR SAURABH\Desktop\New folder\Screenshot_7.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0037" y="3814762"/>
            <a:ext cx="3890963" cy="218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557215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800">
                <a:solidFill>
                  <a:srgbClr val="FFFFF3"/>
                </a:solidFill>
                <a:latin typeface="Arial" panose="020B0604020202020204" pitchFamily="34" charset="0"/>
              </a:defRPr>
            </a:lvl1pPr>
            <a:lvl2pPr marL="557213" indent="-214313" eaLnBrk="0" hangingPunct="0">
              <a:defRPr sz="1800">
                <a:solidFill>
                  <a:srgbClr val="FFFFF3"/>
                </a:solidFill>
                <a:latin typeface="Arial" panose="020B0604020202020204" pitchFamily="34" charset="0"/>
              </a:defRPr>
            </a:lvl2pPr>
            <a:lvl3pPr marL="857250" indent="-171450" eaLnBrk="0" hangingPunct="0">
              <a:defRPr sz="1800">
                <a:solidFill>
                  <a:srgbClr val="FFFFF3"/>
                </a:solidFill>
                <a:latin typeface="Arial" panose="020B0604020202020204" pitchFamily="34" charset="0"/>
              </a:defRPr>
            </a:lvl3pPr>
            <a:lvl4pPr marL="1200150" indent="-171450" eaLnBrk="0" hangingPunct="0">
              <a:defRPr sz="1800">
                <a:solidFill>
                  <a:srgbClr val="FFFFF3"/>
                </a:solidFill>
                <a:latin typeface="Arial" panose="020B0604020202020204" pitchFamily="34" charset="0"/>
              </a:defRPr>
            </a:lvl4pPr>
            <a:lvl5pPr marL="1543050" indent="-171450" eaLnBrk="0" hangingPunct="0">
              <a:defRPr sz="1800">
                <a:solidFill>
                  <a:srgbClr val="FFFFF3"/>
                </a:solidFill>
                <a:latin typeface="Arial" panose="020B0604020202020204" pitchFamily="34" charset="0"/>
              </a:defRPr>
            </a:lvl5pPr>
            <a:lvl6pPr marL="1885950" indent="-171450" algn="ctr" eaLnBrk="0" fontAlgn="base" hangingPunct="0">
              <a:spcBef>
                <a:spcPct val="0"/>
              </a:spcBef>
              <a:spcAft>
                <a:spcPct val="0"/>
              </a:spcAft>
              <a:defRPr sz="1800">
                <a:solidFill>
                  <a:srgbClr val="FFFFF3"/>
                </a:solidFill>
                <a:latin typeface="Arial" panose="020B0604020202020204" pitchFamily="34" charset="0"/>
              </a:defRPr>
            </a:lvl6pPr>
            <a:lvl7pPr marL="2228850" indent="-171450" algn="ctr" eaLnBrk="0" fontAlgn="base" hangingPunct="0">
              <a:spcBef>
                <a:spcPct val="0"/>
              </a:spcBef>
              <a:spcAft>
                <a:spcPct val="0"/>
              </a:spcAft>
              <a:defRPr sz="1800">
                <a:solidFill>
                  <a:srgbClr val="FFFFF3"/>
                </a:solidFill>
                <a:latin typeface="Arial" panose="020B0604020202020204" pitchFamily="34" charset="0"/>
              </a:defRPr>
            </a:lvl7pPr>
            <a:lvl8pPr marL="2571750" indent="-171450" algn="ctr" eaLnBrk="0" fontAlgn="base" hangingPunct="0">
              <a:spcBef>
                <a:spcPct val="0"/>
              </a:spcBef>
              <a:spcAft>
                <a:spcPct val="0"/>
              </a:spcAft>
              <a:defRPr sz="1800">
                <a:solidFill>
                  <a:srgbClr val="FFFFF3"/>
                </a:solidFill>
                <a:latin typeface="Arial" panose="020B0604020202020204" pitchFamily="34" charset="0"/>
              </a:defRPr>
            </a:lvl8pPr>
            <a:lvl9pPr marL="2914650" indent="-171450" algn="ctr" eaLnBrk="0" fontAlgn="base" hangingPunct="0">
              <a:spcBef>
                <a:spcPct val="0"/>
              </a:spcBef>
              <a:spcAft>
                <a:spcPct val="0"/>
              </a:spcAft>
              <a:defRPr sz="1800">
                <a:solidFill>
                  <a:srgbClr val="FFFFF3"/>
                </a:solidFill>
                <a:latin typeface="Arial" panose="020B0604020202020204" pitchFamily="34" charset="0"/>
              </a:defRPr>
            </a:lvl9pPr>
          </a:lstStyle>
          <a:p>
            <a:pPr eaLnBrk="1" hangingPunct="1"/>
            <a:fld id="{38BF95A5-8FE6-45D0-9E61-9565EA1CC051}" type="slidenum">
              <a:rPr lang="en-US" sz="900">
                <a:solidFill>
                  <a:schemeClr val="tx2"/>
                </a:solidFill>
              </a:rPr>
              <a:pPr eaLnBrk="1" hangingPunct="1"/>
              <a:t>26</a:t>
            </a:fld>
            <a:endParaRPr lang="en-US" sz="900">
              <a:solidFill>
                <a:schemeClr val="tx2"/>
              </a:solidFill>
            </a:endParaRPr>
          </a:p>
        </p:txBody>
      </p:sp>
      <p:pic>
        <p:nvPicPr>
          <p:cNvPr id="5" name="Picture 4" descr="H:\IDEA\IDEA PLANS\IMG_5931.JPG"/>
          <p:cNvPicPr/>
          <p:nvPr/>
        </p:nvPicPr>
        <p:blipFill>
          <a:blip r:embed="rId2" cstate="print"/>
          <a:srcRect/>
          <a:stretch>
            <a:fillRect/>
          </a:stretch>
        </p:blipFill>
        <p:spPr bwMode="auto">
          <a:xfrm>
            <a:off x="609600" y="307534"/>
            <a:ext cx="3371850" cy="1600200"/>
          </a:xfrm>
          <a:prstGeom prst="rect">
            <a:avLst/>
          </a:prstGeom>
          <a:ln>
            <a:noFill/>
          </a:ln>
          <a:effectLst>
            <a:softEdge rad="112500"/>
          </a:effectLst>
        </p:spPr>
      </p:pic>
      <p:sp>
        <p:nvSpPr>
          <p:cNvPr id="3" name="Rectangle 2"/>
          <p:cNvSpPr/>
          <p:nvPr/>
        </p:nvSpPr>
        <p:spPr>
          <a:xfrm>
            <a:off x="1015349" y="2750754"/>
            <a:ext cx="6858000" cy="3582519"/>
          </a:xfrm>
          <a:prstGeom prst="rect">
            <a:avLst/>
          </a:prstGeom>
        </p:spPr>
        <p:txBody>
          <a:bodyPr>
            <a:spAutoFit/>
          </a:bodyPr>
          <a:lstStyle/>
          <a:p>
            <a:pPr>
              <a:lnSpc>
                <a:spcPct val="90000"/>
              </a:lnSpc>
              <a:defRPr/>
            </a:pPr>
            <a:r>
              <a:rPr lang="en-US" sz="1350" b="1" dirty="0">
                <a:latin typeface="Lucida Calligraphy" pitchFamily="66" charset="0"/>
              </a:rPr>
              <a:t> I</a:t>
            </a:r>
            <a:r>
              <a:rPr lang="en-US" sz="1500" b="1" dirty="0">
                <a:latin typeface="Lucida Calligraphy" pitchFamily="66" charset="0"/>
              </a:rPr>
              <a:t>nstitution for Disasters, Emergency &amp; Accidents (IDEA)</a:t>
            </a:r>
          </a:p>
          <a:p>
            <a:pPr algn="ctr">
              <a:lnSpc>
                <a:spcPct val="90000"/>
              </a:lnSpc>
              <a:defRPr/>
            </a:pPr>
            <a:r>
              <a:rPr lang="en-US" sz="1500" b="1" dirty="0">
                <a:solidFill>
                  <a:schemeClr val="accent3">
                    <a:lumMod val="20000"/>
                    <a:lumOff val="80000"/>
                  </a:schemeClr>
                </a:solidFill>
                <a:latin typeface="Arial" charset="0"/>
              </a:rPr>
              <a:t>  </a:t>
            </a:r>
            <a:r>
              <a:rPr lang="en-US" sz="1350" b="1" dirty="0">
                <a:solidFill>
                  <a:schemeClr val="accent3">
                    <a:lumMod val="20000"/>
                    <a:lumOff val="80000"/>
                  </a:schemeClr>
                </a:solidFill>
                <a:latin typeface="Arial" charset="0"/>
              </a:rPr>
              <a:t>An ISO </a:t>
            </a:r>
            <a:r>
              <a:rPr lang="en-US" sz="1350" b="1" dirty="0">
                <a:solidFill>
                  <a:srgbClr val="FF0000"/>
                </a:solidFill>
                <a:latin typeface="Arial" charset="0"/>
              </a:rPr>
              <a:t>9001:2008</a:t>
            </a:r>
            <a:r>
              <a:rPr lang="en-US" sz="1350" b="1" dirty="0">
                <a:solidFill>
                  <a:schemeClr val="accent1">
                    <a:lumMod val="75000"/>
                  </a:schemeClr>
                </a:solidFill>
                <a:latin typeface="Arial" charset="0"/>
              </a:rPr>
              <a:t> </a:t>
            </a:r>
            <a:r>
              <a:rPr lang="en-US" sz="1350" b="1" dirty="0">
                <a:solidFill>
                  <a:schemeClr val="accent3">
                    <a:lumMod val="20000"/>
                    <a:lumOff val="80000"/>
                  </a:schemeClr>
                </a:solidFill>
                <a:latin typeface="Arial" charset="0"/>
              </a:rPr>
              <a:t>Accredited Organization.</a:t>
            </a:r>
          </a:p>
          <a:p>
            <a:pPr>
              <a:lnSpc>
                <a:spcPct val="90000"/>
              </a:lnSpc>
              <a:defRPr/>
            </a:pPr>
            <a:endParaRPr lang="en-GB" sz="2400" b="1" i="1" u="sng" dirty="0">
              <a:solidFill>
                <a:srgbClr val="FF0000"/>
              </a:solidFill>
              <a:latin typeface="Arial" charset="0"/>
            </a:endParaRPr>
          </a:p>
          <a:p>
            <a:pPr algn="l">
              <a:lnSpc>
                <a:spcPct val="90000"/>
              </a:lnSpc>
              <a:defRPr/>
            </a:pPr>
            <a:r>
              <a:rPr lang="en-GB" sz="1350" b="1" dirty="0">
                <a:latin typeface="Arial" charset="0"/>
              </a:rPr>
              <a:t>VISIT US  @</a:t>
            </a:r>
            <a:r>
              <a:rPr lang="en-GB" sz="1350" b="1" dirty="0">
                <a:solidFill>
                  <a:srgbClr val="FF0000"/>
                </a:solidFill>
                <a:latin typeface="Arial" charset="0"/>
              </a:rPr>
              <a:t>  </a:t>
            </a:r>
            <a:r>
              <a:rPr lang="en-GB" sz="1350" b="1" dirty="0">
                <a:solidFill>
                  <a:srgbClr val="FFFF00"/>
                </a:solidFill>
                <a:latin typeface="Arial" charset="0"/>
                <a:hlinkClick r:id="rId3"/>
              </a:rPr>
              <a:t>www.innovoidea.in</a:t>
            </a:r>
            <a:r>
              <a:rPr lang="en-GB" sz="1350" b="1" dirty="0">
                <a:latin typeface="Arial" charset="0"/>
              </a:rPr>
              <a:t> </a:t>
            </a:r>
          </a:p>
          <a:p>
            <a:pPr algn="l">
              <a:lnSpc>
                <a:spcPct val="90000"/>
              </a:lnSpc>
              <a:defRPr/>
            </a:pPr>
            <a:r>
              <a:rPr lang="en-GB" sz="1350" b="1" dirty="0">
                <a:latin typeface="Arial" charset="0"/>
              </a:rPr>
              <a:t>MAIL US  @</a:t>
            </a:r>
            <a:r>
              <a:rPr lang="en-GB" sz="1350" b="1" dirty="0">
                <a:solidFill>
                  <a:srgbClr val="FF0000"/>
                </a:solidFill>
                <a:latin typeface="Arial" charset="0"/>
              </a:rPr>
              <a:t> </a:t>
            </a:r>
            <a:r>
              <a:rPr lang="en-GB" sz="1350" b="1" dirty="0">
                <a:solidFill>
                  <a:schemeClr val="accent6">
                    <a:lumMod val="40000"/>
                    <a:lumOff val="60000"/>
                  </a:schemeClr>
                </a:solidFill>
                <a:latin typeface="Arial" charset="0"/>
                <a:hlinkClick r:id="rId4"/>
              </a:rPr>
              <a:t>myinnovoidea@gmail.com</a:t>
            </a:r>
            <a:r>
              <a:rPr lang="en-GB" sz="1350" b="1" dirty="0">
                <a:solidFill>
                  <a:schemeClr val="accent6">
                    <a:lumMod val="40000"/>
                    <a:lumOff val="60000"/>
                  </a:schemeClr>
                </a:solidFill>
                <a:latin typeface="Arial" charset="0"/>
              </a:rPr>
              <a:t>  </a:t>
            </a:r>
          </a:p>
          <a:p>
            <a:pPr algn="l">
              <a:lnSpc>
                <a:spcPct val="90000"/>
              </a:lnSpc>
              <a:defRPr/>
            </a:pPr>
            <a:r>
              <a:rPr lang="en-GB" sz="1350" b="1" dirty="0">
                <a:latin typeface="Arial" charset="0"/>
              </a:rPr>
              <a:t>CALL US @ </a:t>
            </a:r>
            <a:r>
              <a:rPr lang="en-GB" sz="1350" b="1" dirty="0">
                <a:solidFill>
                  <a:schemeClr val="tx2">
                    <a:lumMod val="75000"/>
                  </a:schemeClr>
                </a:solidFill>
              </a:rPr>
              <a:t>88-66-55 24 07</a:t>
            </a:r>
          </a:p>
          <a:p>
            <a:pPr algn="l">
              <a:lnSpc>
                <a:spcPct val="90000"/>
              </a:lnSpc>
            </a:pPr>
            <a:r>
              <a:rPr lang="en-GB" sz="1350" b="1" dirty="0">
                <a:solidFill>
                  <a:schemeClr val="tx2">
                    <a:lumMod val="75000"/>
                  </a:schemeClr>
                </a:solidFill>
              </a:rPr>
              <a:t>                     99-58-07-8075</a:t>
            </a:r>
          </a:p>
          <a:p>
            <a:pPr algn="l">
              <a:lnSpc>
                <a:spcPct val="90000"/>
              </a:lnSpc>
            </a:pPr>
            <a:r>
              <a:rPr lang="en-GB" sz="1350" b="1" dirty="0">
                <a:solidFill>
                  <a:schemeClr val="tx2">
                    <a:lumMod val="75000"/>
                  </a:schemeClr>
                </a:solidFill>
              </a:rPr>
              <a:t>                     </a:t>
            </a:r>
            <a:r>
              <a:rPr lang="en-US" sz="1350" b="1" dirty="0">
                <a:solidFill>
                  <a:schemeClr val="tx2">
                    <a:lumMod val="75000"/>
                  </a:schemeClr>
                </a:solidFill>
              </a:rPr>
              <a:t>99-68-05-18-94</a:t>
            </a:r>
          </a:p>
          <a:p>
            <a:pPr algn="l">
              <a:lnSpc>
                <a:spcPct val="90000"/>
              </a:lnSpc>
            </a:pPr>
            <a:r>
              <a:rPr lang="en-US" sz="1350" b="1" dirty="0">
                <a:solidFill>
                  <a:schemeClr val="tx2">
                    <a:lumMod val="75000"/>
                  </a:schemeClr>
                </a:solidFill>
              </a:rPr>
              <a:t>                     99-71-85-10-43</a:t>
            </a:r>
          </a:p>
          <a:p>
            <a:pPr algn="l">
              <a:lnSpc>
                <a:spcPct val="90000"/>
              </a:lnSpc>
            </a:pPr>
            <a:r>
              <a:rPr lang="en-US" sz="1350" b="1" dirty="0">
                <a:solidFill>
                  <a:schemeClr val="tx2">
                    <a:lumMod val="75000"/>
                  </a:schemeClr>
                </a:solidFill>
              </a:rPr>
              <a:t>                     99-71-32-80-89</a:t>
            </a:r>
            <a:endParaRPr lang="en-GB" sz="1350" b="1" dirty="0">
              <a:solidFill>
                <a:schemeClr val="tx2">
                  <a:lumMod val="75000"/>
                </a:schemeClr>
              </a:solidFill>
            </a:endParaRPr>
          </a:p>
          <a:p>
            <a:pPr>
              <a:lnSpc>
                <a:spcPct val="90000"/>
              </a:lnSpc>
              <a:defRPr/>
            </a:pPr>
            <a:endParaRPr lang="en-GB" sz="1050" b="1" dirty="0">
              <a:solidFill>
                <a:schemeClr val="accent6">
                  <a:lumMod val="40000"/>
                  <a:lumOff val="60000"/>
                </a:schemeClr>
              </a:solidFill>
              <a:latin typeface="Arial" charset="0"/>
            </a:endParaRPr>
          </a:p>
          <a:p>
            <a:pPr>
              <a:lnSpc>
                <a:spcPct val="90000"/>
              </a:lnSpc>
              <a:defRPr/>
            </a:pPr>
            <a:endParaRPr lang="en-GB" sz="2400" b="1" i="1" dirty="0">
              <a:solidFill>
                <a:schemeClr val="accent3">
                  <a:lumMod val="60000"/>
                  <a:lumOff val="40000"/>
                </a:schemeClr>
              </a:solidFill>
              <a:latin typeface="Edwardian Script ITC" pitchFamily="66" charset="0"/>
            </a:endParaRPr>
          </a:p>
          <a:p>
            <a:pPr>
              <a:lnSpc>
                <a:spcPct val="90000"/>
              </a:lnSpc>
              <a:defRPr/>
            </a:pPr>
            <a:r>
              <a:rPr lang="en-US" sz="21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charset="0"/>
              </a:rPr>
              <a:t>	</a:t>
            </a:r>
            <a:r>
              <a:rPr lang="en-US" sz="21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Segoe Script" pitchFamily="34" charset="0"/>
              </a:rPr>
              <a:t/>
            </a:r>
            <a:br>
              <a:rPr lang="en-US" sz="21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Segoe Script" pitchFamily="34" charset="0"/>
              </a:rPr>
            </a:br>
            <a:endParaRPr lang="en-GB" sz="1350" i="1" dirty="0">
              <a:solidFill>
                <a:schemeClr val="accent1"/>
              </a:solidFill>
              <a:latin typeface="Arial" charset="0"/>
            </a:endParaRPr>
          </a:p>
          <a:p>
            <a:pPr>
              <a:lnSpc>
                <a:spcPct val="90000"/>
              </a:lnSpc>
              <a:defRPr/>
            </a:pPr>
            <a:endParaRPr lang="en-GB" sz="1350" i="1" dirty="0">
              <a:solidFill>
                <a:srgbClr val="5EF0F7"/>
              </a:solidFill>
              <a:latin typeface="Arial" charset="0"/>
            </a:endParaRPr>
          </a:p>
          <a:p>
            <a:pPr>
              <a:lnSpc>
                <a:spcPct val="90000"/>
              </a:lnSpc>
              <a:defRPr/>
            </a:pPr>
            <a:endParaRPr lang="en-GB" sz="2100" i="1" dirty="0">
              <a:solidFill>
                <a:srgbClr val="5EF0F7"/>
              </a:solidFill>
              <a:latin typeface="Arial" charset="0"/>
            </a:endParaRPr>
          </a:p>
        </p:txBody>
      </p:sp>
      <p:pic>
        <p:nvPicPr>
          <p:cNvPr id="6" name="Picture 7" descr="ThankyouKDHMtransp.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715000" y="5346899"/>
            <a:ext cx="2057400" cy="525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Content Placeholder 3"/>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65374" y="307534"/>
            <a:ext cx="3556652" cy="16002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5"/>
          <p:cNvSpPr txBox="1">
            <a:spLocks noChangeArrowheads="1"/>
          </p:cNvSpPr>
          <p:nvPr/>
        </p:nvSpPr>
        <p:spPr bwMode="auto">
          <a:xfrm>
            <a:off x="4444349" y="3777763"/>
            <a:ext cx="360045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5438" tIns="34290" rIns="68580" bIns="34290" numCol="1" anchor="b" anchorCtr="0" compatLnSpc="1">
            <a:prstTxWarp prst="textNoShape">
              <a:avLst/>
            </a:prstTxWarp>
            <a:normAutofit/>
          </a:bodyPr>
          <a:lstStyle>
            <a:lvl1pPr marL="0" indent="0" algn="l" rtl="0" eaLnBrk="0" fontAlgn="base" hangingPunct="0">
              <a:spcBef>
                <a:spcPts val="0"/>
              </a:spcBef>
              <a:spcAft>
                <a:spcPct val="0"/>
              </a:spcAft>
              <a:buClr>
                <a:schemeClr val="tx2"/>
              </a:buClr>
              <a:buSzPct val="95000"/>
              <a:buFont typeface="Wingdings" panose="05000000000000000000" pitchFamily="2" charset="2"/>
              <a:buNone/>
              <a:defRPr sz="2000" kern="1200">
                <a:solidFill>
                  <a:schemeClr val="tx1"/>
                </a:solidFill>
                <a:latin typeface="+mn-lt"/>
                <a:ea typeface="+mn-ea"/>
                <a:cs typeface="+mn-cs"/>
              </a:defRPr>
            </a:lvl1pPr>
            <a:lvl2pPr marL="457200" indent="0" algn="ctr" rtl="0" eaLnBrk="0" fontAlgn="base" hangingPunct="0">
              <a:spcBef>
                <a:spcPct val="20000"/>
              </a:spcBef>
              <a:spcAft>
                <a:spcPct val="0"/>
              </a:spcAft>
              <a:buClr>
                <a:schemeClr val="accent2"/>
              </a:buClr>
              <a:buSzPct val="90000"/>
              <a:buFont typeface="Wingdings" panose="05000000000000000000" pitchFamily="2" charset="2"/>
              <a:buNone/>
              <a:defRPr sz="2600" kern="1200">
                <a:solidFill>
                  <a:schemeClr val="tx1"/>
                </a:solidFill>
                <a:latin typeface="+mn-lt"/>
                <a:ea typeface="+mn-ea"/>
                <a:cs typeface="+mn-cs"/>
              </a:defRPr>
            </a:lvl2pPr>
            <a:lvl3pPr marL="914400" indent="0" algn="ctr" rtl="0" eaLnBrk="0" fontAlgn="base" hangingPunct="0">
              <a:spcBef>
                <a:spcPct val="20000"/>
              </a:spcBef>
              <a:spcAft>
                <a:spcPct val="0"/>
              </a:spcAft>
              <a:buClr>
                <a:schemeClr val="accent2"/>
              </a:buClr>
              <a:buFont typeface="Wingdings 2" panose="05020102010507070707" pitchFamily="18" charset="2"/>
              <a:buNone/>
              <a:defRPr sz="2400" kern="1200">
                <a:solidFill>
                  <a:schemeClr val="tx1"/>
                </a:solidFill>
                <a:latin typeface="+mn-lt"/>
                <a:ea typeface="+mn-ea"/>
                <a:cs typeface="+mn-cs"/>
              </a:defRPr>
            </a:lvl3pPr>
            <a:lvl4pPr marL="1371600" indent="0" algn="ctr" rtl="0" eaLnBrk="0" fontAlgn="base" hangingPunct="0">
              <a:spcBef>
                <a:spcPct val="20000"/>
              </a:spcBef>
              <a:spcAft>
                <a:spcPct val="0"/>
              </a:spcAft>
              <a:buClr>
                <a:srgbClr val="FEB80A"/>
              </a:buClr>
              <a:buFont typeface="Wingdings 3" panose="05040102010807070707" pitchFamily="18" charset="2"/>
              <a:buNone/>
              <a:defRPr sz="2200" kern="1200">
                <a:solidFill>
                  <a:schemeClr val="tx1"/>
                </a:solidFill>
                <a:latin typeface="+mn-lt"/>
                <a:ea typeface="+mn-ea"/>
                <a:cs typeface="+mn-cs"/>
              </a:defRPr>
            </a:lvl4pPr>
            <a:lvl5pPr marL="1828800" indent="0" algn="ctr" rtl="0" eaLnBrk="0" fontAlgn="base" hangingPunct="0">
              <a:spcBef>
                <a:spcPct val="20000"/>
              </a:spcBef>
              <a:spcAft>
                <a:spcPct val="0"/>
              </a:spcAft>
              <a:buClr>
                <a:srgbClr val="FEB80A"/>
              </a:buClr>
              <a:buFont typeface="Wingdings 2" panose="05020102010507070707" pitchFamily="18" charset="2"/>
              <a:buNone/>
              <a:defRPr sz="2000" kern="1200">
                <a:solidFill>
                  <a:schemeClr val="tx1"/>
                </a:solidFill>
                <a:latin typeface="+mn-lt"/>
                <a:ea typeface="+mn-ea"/>
                <a:cs typeface="+mn-cs"/>
              </a:defRPr>
            </a:lvl5pPr>
            <a:lvl6pPr marL="2286000" indent="0" algn="ctr" rtl="0" eaLnBrk="1" latinLnBrk="0" hangingPunct="1">
              <a:spcBef>
                <a:spcPct val="20000"/>
              </a:spcBef>
              <a:buClr>
                <a:schemeClr val="accent3"/>
              </a:buClr>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4"/>
              </a:buClr>
              <a:buFont typeface="Wingdings 2"/>
              <a:buNone/>
              <a:defRPr kumimoji="0" sz="1600" kern="1200">
                <a:solidFill>
                  <a:schemeClr val="tx1"/>
                </a:solidFill>
                <a:latin typeface="+mn-lt"/>
                <a:ea typeface="+mn-ea"/>
                <a:cs typeface="+mn-cs"/>
              </a:defRPr>
            </a:lvl7pPr>
            <a:lvl8pPr marL="3200400" indent="0" algn="ctr" rtl="0" eaLnBrk="1" latinLnBrk="0" hangingPunct="1">
              <a:spcBef>
                <a:spcPct val="20000"/>
              </a:spcBef>
              <a:buClr>
                <a:schemeClr val="accent4"/>
              </a:buClr>
              <a:buFont typeface="Wingdings 2"/>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accent4"/>
              </a:buClr>
              <a:buFont typeface="Wingdings 2"/>
              <a:buNone/>
              <a:defRPr kumimoji="0" sz="1600" kern="1200">
                <a:solidFill>
                  <a:schemeClr val="tx1"/>
                </a:solidFill>
                <a:latin typeface="+mn-lt"/>
                <a:ea typeface="+mn-ea"/>
                <a:cs typeface="+mn-cs"/>
              </a:defRPr>
            </a:lvl9pPr>
            <a:extLst/>
          </a:lstStyle>
          <a:p>
            <a:pPr>
              <a:lnSpc>
                <a:spcPct val="90000"/>
              </a:lnSpc>
              <a:defRPr/>
            </a:pPr>
            <a:r>
              <a:rPr lang="en-US" sz="1500" b="1" dirty="0">
                <a:solidFill>
                  <a:srgbClr val="FF6600"/>
                </a:solidFill>
                <a:latin typeface="Lucida Calligraphy" pitchFamily="66" charset="0"/>
              </a:rPr>
              <a:t>SAFE</a:t>
            </a:r>
            <a:r>
              <a:rPr lang="en-US" sz="1500" b="1" dirty="0">
                <a:latin typeface="Lucida Calligraphy" pitchFamily="66" charset="0"/>
              </a:rPr>
              <a:t>, SMART </a:t>
            </a:r>
            <a:r>
              <a:rPr lang="en-US" sz="1050" b="1" dirty="0">
                <a:solidFill>
                  <a:srgbClr val="00B0F0"/>
                </a:solidFill>
                <a:latin typeface="Lucida Calligraphy" pitchFamily="66" charset="0"/>
              </a:rPr>
              <a:t>&amp;</a:t>
            </a:r>
            <a:r>
              <a:rPr lang="en-US" sz="1500" b="1" dirty="0">
                <a:latin typeface="Lucida Calligraphy" pitchFamily="66" charset="0"/>
              </a:rPr>
              <a:t> </a:t>
            </a:r>
            <a:r>
              <a:rPr lang="en-US" sz="1500" b="1" dirty="0">
                <a:solidFill>
                  <a:srgbClr val="00B050"/>
                </a:solidFill>
                <a:latin typeface="Lucida Calligraphy" pitchFamily="66" charset="0"/>
              </a:rPr>
              <a:t>RESILIENT </a:t>
            </a:r>
          </a:p>
          <a:p>
            <a:pPr>
              <a:lnSpc>
                <a:spcPct val="90000"/>
              </a:lnSpc>
              <a:defRPr/>
            </a:pPr>
            <a:r>
              <a:rPr lang="en-US" sz="1500" b="1" dirty="0">
                <a:solidFill>
                  <a:srgbClr val="00B050"/>
                </a:solidFill>
                <a:latin typeface="Lucida Calligraphy" pitchFamily="66" charset="0"/>
              </a:rPr>
              <a:t>                 </a:t>
            </a:r>
            <a:r>
              <a:rPr lang="en-US" sz="2100" b="1" dirty="0">
                <a:solidFill>
                  <a:srgbClr val="FF6600"/>
                </a:solidFill>
                <a:latin typeface="Lucida Calligraphy" pitchFamily="66" charset="0"/>
              </a:rPr>
              <a:t>IN</a:t>
            </a:r>
            <a:r>
              <a:rPr lang="en-US" sz="2100" b="1" dirty="0">
                <a:latin typeface="Lucida Calligraphy" pitchFamily="66" charset="0"/>
              </a:rPr>
              <a:t>D</a:t>
            </a:r>
            <a:r>
              <a:rPr lang="en-US" sz="2100" b="1" dirty="0">
                <a:solidFill>
                  <a:srgbClr val="00B050"/>
                </a:solidFill>
                <a:latin typeface="Lucida Calligraphy" pitchFamily="66" charset="0"/>
              </a:rPr>
              <a:t>IA</a:t>
            </a:r>
            <a:endParaRPr lang="en-GB" sz="2100" i="1" dirty="0">
              <a:solidFill>
                <a:schemeClr val="accent1"/>
              </a:solidFill>
            </a:endParaRPr>
          </a:p>
          <a:p>
            <a:pPr eaLnBrk="1" hangingPunct="1">
              <a:lnSpc>
                <a:spcPct val="90000"/>
              </a:lnSpc>
              <a:defRPr/>
            </a:pPr>
            <a:endParaRPr lang="en-GB" sz="1650" i="1" dirty="0">
              <a:solidFill>
                <a:srgbClr val="5EF0F7"/>
              </a:solidFill>
            </a:endParaRPr>
          </a:p>
          <a:p>
            <a:pPr eaLnBrk="1" hangingPunct="1">
              <a:lnSpc>
                <a:spcPct val="90000"/>
              </a:lnSpc>
              <a:defRPr/>
            </a:pPr>
            <a:endParaRPr lang="en-GB" sz="1800" i="1" dirty="0">
              <a:solidFill>
                <a:srgbClr val="5EF0F7"/>
              </a:solidFill>
            </a:endParaRPr>
          </a:p>
        </p:txBody>
      </p:sp>
      <p:sp>
        <p:nvSpPr>
          <p:cNvPr id="9" name="Rectangle 5"/>
          <p:cNvSpPr txBox="1">
            <a:spLocks noChangeArrowheads="1"/>
          </p:cNvSpPr>
          <p:nvPr/>
        </p:nvSpPr>
        <p:spPr bwMode="auto">
          <a:xfrm>
            <a:off x="1380389" y="5104788"/>
            <a:ext cx="3516906"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a:bodyPr>
          <a:lstStyle>
            <a:lvl1pPr marL="411163" indent="-342900" algn="l" rtl="0" eaLnBrk="0" fontAlgn="base" hangingPunct="0">
              <a:spcBef>
                <a:spcPts val="700"/>
              </a:spcBef>
              <a:spcAft>
                <a:spcPct val="0"/>
              </a:spcAft>
              <a:buClr>
                <a:schemeClr val="tx2"/>
              </a:buClr>
              <a:buSzPct val="95000"/>
              <a:buFont typeface="Wingdings" panose="05000000000000000000" pitchFamily="2" charset="2"/>
              <a:buChar char=""/>
              <a:defRPr sz="3000" kern="1200">
                <a:solidFill>
                  <a:schemeClr val="tx1"/>
                </a:solidFill>
                <a:latin typeface="+mn-lt"/>
                <a:ea typeface="+mn-ea"/>
                <a:cs typeface="+mn-cs"/>
              </a:defRPr>
            </a:lvl1pPr>
            <a:lvl2pPr marL="739775" indent="-285750" algn="l" rtl="0" eaLnBrk="0" fontAlgn="base" hangingPunct="0">
              <a:spcBef>
                <a:spcPct val="20000"/>
              </a:spcBef>
              <a:spcAft>
                <a:spcPct val="0"/>
              </a:spcAft>
              <a:buClr>
                <a:schemeClr val="accent2"/>
              </a:buClr>
              <a:buSzPct val="90000"/>
              <a:buFont typeface="Wingdings" panose="05000000000000000000" pitchFamily="2" charset="2"/>
              <a:buChar char=""/>
              <a:defRPr sz="2600" kern="1200">
                <a:solidFill>
                  <a:schemeClr val="tx1"/>
                </a:solidFill>
                <a:latin typeface="+mn-lt"/>
                <a:ea typeface="+mn-ea"/>
                <a:cs typeface="+mn-cs"/>
              </a:defRPr>
            </a:lvl2pPr>
            <a:lvl3pPr marL="995363" indent="-228600" algn="l" rtl="0" eaLnBrk="0" fontAlgn="base" hangingPunct="0">
              <a:spcBef>
                <a:spcPct val="20000"/>
              </a:spcBef>
              <a:spcAft>
                <a:spcPct val="0"/>
              </a:spcAft>
              <a:buClr>
                <a:schemeClr val="accent2"/>
              </a:buClr>
              <a:buFont typeface="Wingdings 2" panose="05020102010507070707" pitchFamily="18" charset="2"/>
              <a:buChar char=""/>
              <a:defRPr sz="2400" kern="1200">
                <a:solidFill>
                  <a:schemeClr val="tx1"/>
                </a:solidFill>
                <a:latin typeface="+mn-lt"/>
                <a:ea typeface="+mn-ea"/>
                <a:cs typeface="+mn-cs"/>
              </a:defRPr>
            </a:lvl3pPr>
            <a:lvl4pPr marL="1260475" indent="-228600" algn="l" rtl="0" eaLnBrk="0" fontAlgn="base" hangingPunct="0">
              <a:spcBef>
                <a:spcPct val="20000"/>
              </a:spcBef>
              <a:spcAft>
                <a:spcPct val="0"/>
              </a:spcAft>
              <a:buClr>
                <a:srgbClr val="FEB80A"/>
              </a:buClr>
              <a:buFont typeface="Wingdings 3" panose="05040102010807070707" pitchFamily="18" charset="2"/>
              <a:buChar char=""/>
              <a:defRPr sz="2200" kern="1200">
                <a:solidFill>
                  <a:schemeClr val="tx1"/>
                </a:solidFill>
                <a:latin typeface="+mn-lt"/>
                <a:ea typeface="+mn-ea"/>
                <a:cs typeface="+mn-cs"/>
              </a:defRPr>
            </a:lvl4pPr>
            <a:lvl5pPr marL="1481138" indent="-209550" algn="l" rtl="0" eaLnBrk="0" fontAlgn="base" hangingPunct="0">
              <a:spcBef>
                <a:spcPct val="20000"/>
              </a:spcBef>
              <a:spcAft>
                <a:spcPct val="0"/>
              </a:spcAft>
              <a:buClr>
                <a:srgbClr val="FEB80A"/>
              </a:buClr>
              <a:buFont typeface="Wingdings 2" panose="05020102010507070707" pitchFamily="18" charset="2"/>
              <a:buChar char=""/>
              <a:defRPr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marL="51197" indent="0">
              <a:lnSpc>
                <a:spcPct val="90000"/>
              </a:lnSpc>
              <a:buNone/>
              <a:defRPr/>
            </a:pPr>
            <a:r>
              <a:rPr lang="en-US" sz="1800" b="1" dirty="0">
                <a:solidFill>
                  <a:srgbClr val="92D050"/>
                </a:solidFill>
                <a:latin typeface="Microsoft JhengHei UI" panose="020B0604030504040204" pitchFamily="34" charset="-120"/>
                <a:ea typeface="Microsoft JhengHei UI" panose="020B0604030504040204" pitchFamily="34" charset="-120"/>
              </a:rPr>
              <a:t>INDULGE with DESIRE , EMERGE though ACTIONS .</a:t>
            </a:r>
            <a:endParaRPr lang="en-GB" sz="1350" i="1" dirty="0">
              <a:solidFill>
                <a:srgbClr val="92D050"/>
              </a:solidFill>
              <a:latin typeface="Microsoft JhengHei UI" panose="020B0604030504040204" pitchFamily="34" charset="-120"/>
              <a:ea typeface="Microsoft JhengHei UI" panose="020B0604030504040204" pitchFamily="34" charset="-120"/>
            </a:endParaRPr>
          </a:p>
          <a:p>
            <a:pPr eaLnBrk="1" hangingPunct="1">
              <a:lnSpc>
                <a:spcPct val="90000"/>
              </a:lnSpc>
              <a:defRPr/>
            </a:pPr>
            <a:endParaRPr lang="en-GB" sz="1650" i="1" dirty="0">
              <a:solidFill>
                <a:srgbClr val="5EF0F7"/>
              </a:solidFill>
            </a:endParaRPr>
          </a:p>
          <a:p>
            <a:pPr eaLnBrk="1" hangingPunct="1">
              <a:lnSpc>
                <a:spcPct val="90000"/>
              </a:lnSpc>
              <a:defRPr/>
            </a:pPr>
            <a:endParaRPr lang="en-GB" sz="1800" i="1" dirty="0">
              <a:solidFill>
                <a:srgbClr val="5EF0F7"/>
              </a:solidFill>
            </a:endParaRPr>
          </a:p>
        </p:txBody>
      </p:sp>
      <p:sp>
        <p:nvSpPr>
          <p:cNvPr id="10" name="Rectangle 5"/>
          <p:cNvSpPr txBox="1">
            <a:spLocks noChangeArrowheads="1"/>
          </p:cNvSpPr>
          <p:nvPr/>
        </p:nvSpPr>
        <p:spPr bwMode="auto">
          <a:xfrm>
            <a:off x="643876" y="2140873"/>
            <a:ext cx="7213061" cy="466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411163" indent="-342900" algn="l" rtl="0" eaLnBrk="0" fontAlgn="base" hangingPunct="0">
              <a:spcBef>
                <a:spcPts val="700"/>
              </a:spcBef>
              <a:spcAft>
                <a:spcPct val="0"/>
              </a:spcAft>
              <a:buClr>
                <a:schemeClr val="tx2"/>
              </a:buClr>
              <a:buSzPct val="95000"/>
              <a:buFont typeface="Wingdings" panose="05000000000000000000" pitchFamily="2" charset="2"/>
              <a:buChar char=""/>
              <a:defRPr sz="3000" kern="1200">
                <a:solidFill>
                  <a:schemeClr val="tx1"/>
                </a:solidFill>
                <a:latin typeface="+mn-lt"/>
                <a:ea typeface="+mn-ea"/>
                <a:cs typeface="+mn-cs"/>
              </a:defRPr>
            </a:lvl1pPr>
            <a:lvl2pPr marL="739775" indent="-285750" algn="l" rtl="0" eaLnBrk="0" fontAlgn="base" hangingPunct="0">
              <a:spcBef>
                <a:spcPct val="20000"/>
              </a:spcBef>
              <a:spcAft>
                <a:spcPct val="0"/>
              </a:spcAft>
              <a:buClr>
                <a:schemeClr val="accent2"/>
              </a:buClr>
              <a:buSzPct val="90000"/>
              <a:buFont typeface="Wingdings" panose="05000000000000000000" pitchFamily="2" charset="2"/>
              <a:buChar char=""/>
              <a:defRPr sz="2600" kern="1200">
                <a:solidFill>
                  <a:schemeClr val="tx1"/>
                </a:solidFill>
                <a:latin typeface="+mn-lt"/>
                <a:ea typeface="+mn-ea"/>
                <a:cs typeface="+mn-cs"/>
              </a:defRPr>
            </a:lvl2pPr>
            <a:lvl3pPr marL="995363" indent="-228600" algn="l" rtl="0" eaLnBrk="0" fontAlgn="base" hangingPunct="0">
              <a:spcBef>
                <a:spcPct val="20000"/>
              </a:spcBef>
              <a:spcAft>
                <a:spcPct val="0"/>
              </a:spcAft>
              <a:buClr>
                <a:schemeClr val="accent2"/>
              </a:buClr>
              <a:buFont typeface="Wingdings 2" panose="05020102010507070707" pitchFamily="18" charset="2"/>
              <a:buChar char=""/>
              <a:defRPr sz="2400" kern="1200">
                <a:solidFill>
                  <a:schemeClr val="tx1"/>
                </a:solidFill>
                <a:latin typeface="+mn-lt"/>
                <a:ea typeface="+mn-ea"/>
                <a:cs typeface="+mn-cs"/>
              </a:defRPr>
            </a:lvl3pPr>
            <a:lvl4pPr marL="1260475" indent="-228600" algn="l" rtl="0" eaLnBrk="0" fontAlgn="base" hangingPunct="0">
              <a:spcBef>
                <a:spcPct val="20000"/>
              </a:spcBef>
              <a:spcAft>
                <a:spcPct val="0"/>
              </a:spcAft>
              <a:buClr>
                <a:srgbClr val="FEB80A"/>
              </a:buClr>
              <a:buFont typeface="Wingdings 3" panose="05040102010807070707" pitchFamily="18" charset="2"/>
              <a:buChar char=""/>
              <a:defRPr sz="2200" kern="1200">
                <a:solidFill>
                  <a:schemeClr val="tx1"/>
                </a:solidFill>
                <a:latin typeface="+mn-lt"/>
                <a:ea typeface="+mn-ea"/>
                <a:cs typeface="+mn-cs"/>
              </a:defRPr>
            </a:lvl4pPr>
            <a:lvl5pPr marL="1481138" indent="-209550" algn="l" rtl="0" eaLnBrk="0" fontAlgn="base" hangingPunct="0">
              <a:spcBef>
                <a:spcPct val="20000"/>
              </a:spcBef>
              <a:spcAft>
                <a:spcPct val="0"/>
              </a:spcAft>
              <a:buClr>
                <a:srgbClr val="FEB80A"/>
              </a:buClr>
              <a:buFont typeface="Wingdings 2" panose="05020102010507070707" pitchFamily="18" charset="2"/>
              <a:buChar char=""/>
              <a:defRPr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algn="ctr" eaLnBrk="1" hangingPunct="1">
              <a:lnSpc>
                <a:spcPct val="90000"/>
              </a:lnSpc>
              <a:spcBef>
                <a:spcPct val="0"/>
              </a:spcBef>
              <a:defRPr/>
            </a:pPr>
            <a:r>
              <a:rPr lang="en-GB" sz="1650" b="1" i="1" dirty="0">
                <a:solidFill>
                  <a:schemeClr val="accent1">
                    <a:lumMod val="60000"/>
                    <a:lumOff val="40000"/>
                  </a:schemeClr>
                </a:solidFill>
              </a:rPr>
              <a:t>IDMP – Integrated Disaster Management Programme</a:t>
            </a:r>
          </a:p>
        </p:txBody>
      </p:sp>
    </p:spTree>
    <p:extLst>
      <p:ext uri="{BB962C8B-B14F-4D97-AF65-F5344CB8AC3E}">
        <p14:creationId xmlns:p14="http://schemas.microsoft.com/office/powerpoint/2010/main" val="2832173758"/>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914400"/>
            <a:ext cx="8610600" cy="1219200"/>
          </a:xfrm>
        </p:spPr>
        <p:txBody>
          <a:bodyPr>
            <a:normAutofit/>
          </a:bodyPr>
          <a:lstStyle/>
          <a:p>
            <a:pPr algn="ctr"/>
            <a:r>
              <a:rPr lang="en-US" sz="4800" dirty="0" smtClean="0"/>
              <a:t>Disasters</a:t>
            </a:r>
            <a:endParaRPr lang="en-US" sz="4800" dirty="0"/>
          </a:p>
        </p:txBody>
      </p:sp>
      <p:sp>
        <p:nvSpPr>
          <p:cNvPr id="3" name="Subtitle 2"/>
          <p:cNvSpPr>
            <a:spLocks noGrp="1"/>
          </p:cNvSpPr>
          <p:nvPr>
            <p:ph type="subTitle" idx="1"/>
          </p:nvPr>
        </p:nvSpPr>
        <p:spPr>
          <a:xfrm>
            <a:off x="304800" y="2362200"/>
            <a:ext cx="8458200" cy="4267200"/>
          </a:xfrm>
        </p:spPr>
        <p:txBody>
          <a:bodyPr/>
          <a:lstStyle/>
          <a:p>
            <a:pPr algn="l"/>
            <a:r>
              <a:rPr lang="en-US" sz="2800" b="1" dirty="0" smtClean="0">
                <a:solidFill>
                  <a:schemeClr val="accent3">
                    <a:lumMod val="60000"/>
                    <a:lumOff val="40000"/>
                  </a:schemeClr>
                </a:solidFill>
              </a:rPr>
              <a:t>Meaning</a:t>
            </a:r>
            <a:r>
              <a:rPr lang="en-US" b="1" dirty="0" smtClean="0">
                <a:solidFill>
                  <a:schemeClr val="accent3">
                    <a:lumMod val="60000"/>
                    <a:lumOff val="40000"/>
                  </a:schemeClr>
                </a:solidFill>
              </a:rPr>
              <a:t>: Disaster is a certain calamitous event bringing great loss destruction devastation to property and lives of living beings.</a:t>
            </a:r>
          </a:p>
          <a:p>
            <a:pPr algn="l"/>
            <a:endParaRPr lang="en-US" b="1" dirty="0" smtClean="0">
              <a:solidFill>
                <a:schemeClr val="accent3">
                  <a:lumMod val="60000"/>
                  <a:lumOff val="40000"/>
                </a:schemeClr>
              </a:solidFill>
            </a:endParaRPr>
          </a:p>
          <a:p>
            <a:pPr algn="l"/>
            <a:r>
              <a:rPr lang="en-US" b="1" dirty="0" smtClean="0">
                <a:solidFill>
                  <a:schemeClr val="accent3">
                    <a:lumMod val="60000"/>
                    <a:lumOff val="40000"/>
                  </a:schemeClr>
                </a:solidFill>
              </a:rPr>
              <a:t>Definition: Alexander in 1993,define disaster as some rapid, instantaneous or profound impact of natural environment upon the socio economic system.</a:t>
            </a:r>
          </a:p>
          <a:p>
            <a:pPr algn="l"/>
            <a:endParaRPr lang="en-US" dirty="0" smtClean="0">
              <a:solidFill>
                <a:schemeClr val="accent3">
                  <a:lumMod val="60000"/>
                  <a:lumOff val="40000"/>
                </a:schemeClr>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972312"/>
          </a:xfrm>
        </p:spPr>
        <p:txBody>
          <a:bodyPr>
            <a:normAutofit fontScale="90000"/>
          </a:bodyPr>
          <a:lstStyle/>
          <a:p>
            <a:pPr algn="ctr"/>
            <a:r>
              <a:rPr lang="en-US" sz="4800" b="1" dirty="0" smtClean="0">
                <a:solidFill>
                  <a:schemeClr val="accent3">
                    <a:lumMod val="60000"/>
                    <a:lumOff val="40000"/>
                  </a:schemeClr>
                </a:solidFill>
              </a:rPr>
              <a:t>Classification of disaster</a:t>
            </a:r>
            <a:endParaRPr lang="en-US" sz="4800" b="1" dirty="0">
              <a:solidFill>
                <a:schemeClr val="accent3">
                  <a:lumMod val="60000"/>
                  <a:lumOff val="40000"/>
                </a:schemeClr>
              </a:solidFill>
            </a:endParaRPr>
          </a:p>
        </p:txBody>
      </p:sp>
      <p:sp>
        <p:nvSpPr>
          <p:cNvPr id="3" name="Text Placeholder 2"/>
          <p:cNvSpPr>
            <a:spLocks noGrp="1"/>
          </p:cNvSpPr>
          <p:nvPr>
            <p:ph type="body" idx="1"/>
          </p:nvPr>
        </p:nvSpPr>
        <p:spPr/>
        <p:txBody>
          <a:bodyPr/>
          <a:lstStyle/>
          <a:p>
            <a:pPr algn="ctr"/>
            <a:r>
              <a:rPr lang="en-US" sz="2800" dirty="0" smtClean="0">
                <a:solidFill>
                  <a:schemeClr val="accent3">
                    <a:lumMod val="75000"/>
                  </a:schemeClr>
                </a:solidFill>
              </a:rPr>
              <a:t>Natural disaster</a:t>
            </a:r>
            <a:endParaRPr lang="en-US" sz="2800" dirty="0">
              <a:solidFill>
                <a:schemeClr val="accent3">
                  <a:lumMod val="75000"/>
                </a:schemeClr>
              </a:solidFill>
            </a:endParaRPr>
          </a:p>
        </p:txBody>
      </p:sp>
      <p:sp>
        <p:nvSpPr>
          <p:cNvPr id="4" name="Text Placeholder 3"/>
          <p:cNvSpPr>
            <a:spLocks noGrp="1"/>
          </p:cNvSpPr>
          <p:nvPr>
            <p:ph type="body" sz="half" idx="3"/>
          </p:nvPr>
        </p:nvSpPr>
        <p:spPr>
          <a:xfrm>
            <a:off x="4572001" y="1859757"/>
            <a:ext cx="4114800" cy="654843"/>
          </a:xfrm>
        </p:spPr>
        <p:txBody>
          <a:bodyPr>
            <a:noAutofit/>
          </a:bodyPr>
          <a:lstStyle/>
          <a:p>
            <a:pPr algn="ctr"/>
            <a:r>
              <a:rPr lang="en-US" dirty="0" smtClean="0">
                <a:solidFill>
                  <a:schemeClr val="accent3">
                    <a:lumMod val="75000"/>
                  </a:schemeClr>
                </a:solidFill>
              </a:rPr>
              <a:t>Man-made &amp; human induced disaster</a:t>
            </a:r>
            <a:endParaRPr lang="en-US" dirty="0">
              <a:solidFill>
                <a:schemeClr val="accent3">
                  <a:lumMod val="75000"/>
                </a:schemeClr>
              </a:solidFill>
            </a:endParaRPr>
          </a:p>
        </p:txBody>
      </p:sp>
      <p:sp>
        <p:nvSpPr>
          <p:cNvPr id="5" name="Content Placeholder 4"/>
          <p:cNvSpPr>
            <a:spLocks noGrp="1"/>
          </p:cNvSpPr>
          <p:nvPr>
            <p:ph sz="quarter" idx="2"/>
          </p:nvPr>
        </p:nvSpPr>
        <p:spPr/>
        <p:txBody>
          <a:bodyPr/>
          <a:lstStyle/>
          <a:p>
            <a:pPr>
              <a:buFont typeface="Wingdings 2" pitchFamily="18" charset="2"/>
              <a:buChar char=""/>
            </a:pPr>
            <a:r>
              <a:rPr lang="en-US" dirty="0" smtClean="0"/>
              <a:t>Volcanic eruption</a:t>
            </a:r>
          </a:p>
          <a:p>
            <a:pPr>
              <a:buFont typeface="Wingdings 2" pitchFamily="18" charset="2"/>
              <a:buChar char=""/>
            </a:pPr>
            <a:r>
              <a:rPr lang="en-US" dirty="0" smtClean="0"/>
              <a:t>Earthquake</a:t>
            </a:r>
          </a:p>
          <a:p>
            <a:pPr>
              <a:buFont typeface="Wingdings 2" pitchFamily="18" charset="2"/>
              <a:buChar char=""/>
            </a:pPr>
            <a:r>
              <a:rPr lang="en-US" dirty="0" smtClean="0"/>
              <a:t>Tsunami</a:t>
            </a:r>
          </a:p>
          <a:p>
            <a:pPr>
              <a:buFont typeface="Wingdings 2" pitchFamily="18" charset="2"/>
              <a:buChar char=""/>
            </a:pPr>
            <a:r>
              <a:rPr lang="en-US" dirty="0" smtClean="0"/>
              <a:t>Tornado</a:t>
            </a:r>
          </a:p>
          <a:p>
            <a:pPr>
              <a:buFont typeface="Wingdings 2" pitchFamily="18" charset="2"/>
              <a:buChar char=""/>
            </a:pPr>
            <a:r>
              <a:rPr lang="en-US" dirty="0" smtClean="0"/>
              <a:t>Cyclone</a:t>
            </a:r>
          </a:p>
          <a:p>
            <a:pPr>
              <a:buFont typeface="Wingdings 2" pitchFamily="18" charset="2"/>
              <a:buChar char=""/>
            </a:pPr>
            <a:r>
              <a:rPr lang="en-US" dirty="0" smtClean="0"/>
              <a:t>Cloud burst</a:t>
            </a:r>
          </a:p>
          <a:p>
            <a:pPr>
              <a:buFont typeface="Wingdings 2" pitchFamily="18" charset="2"/>
              <a:buChar char=""/>
            </a:pPr>
            <a:r>
              <a:rPr lang="en-US" dirty="0" smtClean="0"/>
              <a:t>Landslides</a:t>
            </a:r>
          </a:p>
          <a:p>
            <a:pPr>
              <a:buFont typeface="Wingdings 2" pitchFamily="18" charset="2"/>
              <a:buChar char=""/>
            </a:pPr>
            <a:r>
              <a:rPr lang="en-US" dirty="0" smtClean="0"/>
              <a:t>Avalanches</a:t>
            </a:r>
          </a:p>
          <a:p>
            <a:pPr>
              <a:buFont typeface="Wingdings 2" pitchFamily="18" charset="2"/>
              <a:buChar char=""/>
            </a:pPr>
            <a:r>
              <a:rPr lang="en-US" dirty="0" smtClean="0"/>
              <a:t>Floods</a:t>
            </a:r>
          </a:p>
          <a:p>
            <a:pPr>
              <a:buFont typeface="Wingdings 2" pitchFamily="18" charset="2"/>
              <a:buChar char=""/>
            </a:pPr>
            <a:endParaRPr lang="en-US" dirty="0" smtClean="0"/>
          </a:p>
          <a:p>
            <a:pPr>
              <a:buFont typeface="Wingdings 2" pitchFamily="18" charset="2"/>
              <a:buChar char=""/>
            </a:pPr>
            <a:endParaRPr lang="en-US" dirty="0" smtClean="0"/>
          </a:p>
          <a:p>
            <a:pPr>
              <a:buNone/>
            </a:pPr>
            <a:endParaRPr lang="en-US" dirty="0" smtClean="0"/>
          </a:p>
          <a:p>
            <a:pPr>
              <a:buFont typeface="Wingdings 2" pitchFamily="18" charset="2"/>
              <a:buChar char=""/>
            </a:pPr>
            <a:endParaRPr lang="en-US" dirty="0"/>
          </a:p>
        </p:txBody>
      </p:sp>
      <p:sp>
        <p:nvSpPr>
          <p:cNvPr id="6" name="Content Placeholder 5"/>
          <p:cNvSpPr>
            <a:spLocks noGrp="1"/>
          </p:cNvSpPr>
          <p:nvPr>
            <p:ph sz="quarter" idx="4"/>
          </p:nvPr>
        </p:nvSpPr>
        <p:spPr/>
        <p:txBody>
          <a:bodyPr/>
          <a:lstStyle/>
          <a:p>
            <a:pPr>
              <a:buFont typeface="Wingdings 2" pitchFamily="18" charset="2"/>
              <a:buChar char=""/>
            </a:pPr>
            <a:r>
              <a:rPr lang="en-US" dirty="0" smtClean="0"/>
              <a:t>Wars</a:t>
            </a:r>
          </a:p>
          <a:p>
            <a:pPr>
              <a:buFont typeface="Wingdings 2" pitchFamily="18" charset="2"/>
              <a:buChar char=""/>
            </a:pPr>
            <a:r>
              <a:rPr lang="en-US" dirty="0" smtClean="0"/>
              <a:t>Chemical &amp; Industrial disasters</a:t>
            </a:r>
          </a:p>
          <a:p>
            <a:pPr>
              <a:buFont typeface="Wingdings 2" pitchFamily="18" charset="2"/>
              <a:buChar char=""/>
            </a:pPr>
            <a:r>
              <a:rPr lang="en-US" dirty="0" smtClean="0"/>
              <a:t>Nuclear accidents</a:t>
            </a:r>
          </a:p>
          <a:p>
            <a:pPr>
              <a:buFont typeface="Wingdings 2" pitchFamily="18" charset="2"/>
              <a:buChar char=""/>
            </a:pPr>
            <a:r>
              <a:rPr lang="en-US" dirty="0" smtClean="0"/>
              <a:t>Oil spills</a:t>
            </a:r>
          </a:p>
          <a:p>
            <a:pPr>
              <a:buFont typeface="Wingdings 2" pitchFamily="18" charset="2"/>
              <a:buChar char=""/>
            </a:pPr>
            <a:r>
              <a:rPr lang="en-US" dirty="0" smtClean="0"/>
              <a:t>Terrorism</a:t>
            </a:r>
          </a:p>
          <a:p>
            <a:pPr>
              <a:buFont typeface="Wingdings 2" pitchFamily="18" charset="2"/>
              <a:buChar char=""/>
            </a:pPr>
            <a:r>
              <a:rPr lang="en-US" dirty="0" smtClean="0"/>
              <a:t>Pollution</a:t>
            </a:r>
          </a:p>
          <a:p>
            <a:pPr>
              <a:buFont typeface="Wingdings 2" pitchFamily="18" charset="2"/>
              <a:buChar char=""/>
            </a:pPr>
            <a:r>
              <a:rPr lang="en-US" dirty="0" smtClean="0"/>
              <a:t>Traffic accidents</a:t>
            </a:r>
          </a:p>
          <a:p>
            <a:pPr>
              <a:buFont typeface="Wingdings 2" pitchFamily="18" charset="2"/>
              <a:buChar char=""/>
            </a:pPr>
            <a:r>
              <a:rPr lang="en-US" dirty="0" smtClean="0"/>
              <a:t>Conflicts/riots</a:t>
            </a:r>
          </a:p>
          <a:p>
            <a:pPr>
              <a:buNone/>
            </a:pPr>
            <a:endParaRPr lang="en-US" dirty="0" smtClean="0"/>
          </a:p>
          <a:p>
            <a:pPr>
              <a:buFont typeface="Wingdings 2" pitchFamily="18" charset="2"/>
              <a:buChar char=""/>
            </a:pP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b="1" dirty="0" smtClean="0">
                <a:solidFill>
                  <a:schemeClr val="accent3">
                    <a:lumMod val="60000"/>
                    <a:lumOff val="40000"/>
                  </a:schemeClr>
                </a:solidFill>
              </a:rPr>
              <a:t>Chemical disaster</a:t>
            </a:r>
            <a:endParaRPr lang="en-US" sz="4400" b="1" dirty="0">
              <a:solidFill>
                <a:schemeClr val="accent3">
                  <a:lumMod val="60000"/>
                  <a:lumOff val="40000"/>
                </a:schemeClr>
              </a:solidFill>
            </a:endParaRPr>
          </a:p>
        </p:txBody>
      </p:sp>
      <p:sp>
        <p:nvSpPr>
          <p:cNvPr id="3" name="Content Placeholder 2"/>
          <p:cNvSpPr>
            <a:spLocks noGrp="1"/>
          </p:cNvSpPr>
          <p:nvPr>
            <p:ph idx="1"/>
          </p:nvPr>
        </p:nvSpPr>
        <p:spPr>
          <a:xfrm>
            <a:off x="0" y="1828800"/>
            <a:ext cx="8991600" cy="5029200"/>
          </a:xfrm>
        </p:spPr>
        <p:txBody>
          <a:bodyPr/>
          <a:lstStyle/>
          <a:p>
            <a:pPr>
              <a:buNone/>
            </a:pPr>
            <a:r>
              <a:rPr lang="en-US" dirty="0" smtClean="0"/>
              <a:t>   Major chemical hazards are generally associated with the potential for fire, explosion or dispersion of toxic chemicals and usually involve release of material from containment followed in the case of volatile material, by its vaporization and dispersion. Accidents involving major hazards could include.</a:t>
            </a:r>
          </a:p>
          <a:p>
            <a:pPr>
              <a:buFont typeface="Wingdings" pitchFamily="2" charset="2"/>
              <a:buChar char="Ø"/>
            </a:pPr>
            <a:r>
              <a:rPr lang="en-US" dirty="0" smtClean="0"/>
              <a:t>Leakage of flammable material, mixing of the material wit air, formation of flammable </a:t>
            </a:r>
            <a:r>
              <a:rPr lang="en-US" dirty="0" err="1" smtClean="0"/>
              <a:t>vapour</a:t>
            </a:r>
            <a:r>
              <a:rPr lang="en-US" dirty="0" smtClean="0"/>
              <a:t> cloud and drifting of cloud to a source of ignition, leading to fire and explosion, affecting the site &amp; possibly populated area.</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685800"/>
          </a:xfrm>
        </p:spPr>
        <p:txBody>
          <a:bodyPr>
            <a:noAutofit/>
          </a:bodyPr>
          <a:lstStyle/>
          <a:p>
            <a:pPr algn="ctr"/>
            <a:r>
              <a:rPr lang="en-US" sz="4400" b="1" dirty="0" smtClean="0">
                <a:solidFill>
                  <a:schemeClr val="accent3">
                    <a:lumMod val="60000"/>
                    <a:lumOff val="40000"/>
                  </a:schemeClr>
                </a:solidFill>
                <a:latin typeface="+mn-lt"/>
              </a:rPr>
              <a:t>continued…….</a:t>
            </a:r>
            <a:endParaRPr lang="en-US" sz="4400" b="1" dirty="0">
              <a:solidFill>
                <a:schemeClr val="accent3">
                  <a:lumMod val="60000"/>
                  <a:lumOff val="40000"/>
                </a:schemeClr>
              </a:solidFill>
              <a:latin typeface="+mn-lt"/>
            </a:endParaRPr>
          </a:p>
        </p:txBody>
      </p:sp>
      <p:sp>
        <p:nvSpPr>
          <p:cNvPr id="3" name="Content Placeholder 2"/>
          <p:cNvSpPr>
            <a:spLocks noGrp="1"/>
          </p:cNvSpPr>
          <p:nvPr>
            <p:ph idx="1"/>
          </p:nvPr>
        </p:nvSpPr>
        <p:spPr>
          <a:xfrm>
            <a:off x="457200" y="1600200"/>
            <a:ext cx="8229600" cy="4724400"/>
          </a:xfrm>
        </p:spPr>
        <p:txBody>
          <a:bodyPr/>
          <a:lstStyle/>
          <a:p>
            <a:pPr>
              <a:buFont typeface="Wingdings" pitchFamily="2" charset="2"/>
              <a:buChar char="Ø"/>
            </a:pPr>
            <a:r>
              <a:rPr lang="en-US" dirty="0" smtClean="0"/>
              <a:t>Leakage of toxic material formation of a toxic </a:t>
            </a:r>
            <a:r>
              <a:rPr lang="en-US" dirty="0" err="1" smtClean="0"/>
              <a:t>vapour</a:t>
            </a:r>
            <a:r>
              <a:rPr lang="en-US" dirty="0" smtClean="0"/>
              <a:t> cloud and drifting of the cloud, affecting directly the site and possibly populated area.</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534400" cy="667512"/>
          </a:xfrm>
        </p:spPr>
        <p:txBody>
          <a:bodyPr>
            <a:normAutofit/>
          </a:bodyPr>
          <a:lstStyle/>
          <a:p>
            <a:pPr algn="ctr"/>
            <a:r>
              <a:rPr lang="en-US" sz="3600" b="1" dirty="0" smtClean="0">
                <a:solidFill>
                  <a:schemeClr val="accent3">
                    <a:lumMod val="60000"/>
                    <a:lumOff val="40000"/>
                  </a:schemeClr>
                </a:solidFill>
              </a:rPr>
              <a:t>Disaster Management Cycle</a:t>
            </a:r>
            <a:endParaRPr lang="en-US" sz="3600" b="1" dirty="0">
              <a:solidFill>
                <a:schemeClr val="accent3">
                  <a:lumMod val="60000"/>
                  <a:lumOff val="40000"/>
                </a:schemeClr>
              </a:solidFill>
            </a:endParaRPr>
          </a:p>
        </p:txBody>
      </p:sp>
      <p:sp>
        <p:nvSpPr>
          <p:cNvPr id="3" name="Content Placeholder 2"/>
          <p:cNvSpPr>
            <a:spLocks noGrp="1"/>
          </p:cNvSpPr>
          <p:nvPr>
            <p:ph idx="1"/>
          </p:nvPr>
        </p:nvSpPr>
        <p:spPr>
          <a:xfrm>
            <a:off x="152400" y="1447800"/>
            <a:ext cx="8991600" cy="5410200"/>
          </a:xfrm>
        </p:spPr>
        <p:txBody>
          <a:bodyPr/>
          <a:lstStyle/>
          <a:p>
            <a:endParaRPr lang="en-US" dirty="0"/>
          </a:p>
        </p:txBody>
      </p:sp>
      <p:sp>
        <p:nvSpPr>
          <p:cNvPr id="4" name="Round Diagonal Corner Rectangle 3"/>
          <p:cNvSpPr/>
          <p:nvPr/>
        </p:nvSpPr>
        <p:spPr>
          <a:xfrm>
            <a:off x="228600" y="3429000"/>
            <a:ext cx="3276600" cy="1828800"/>
          </a:xfrm>
          <a:prstGeom prst="round2DiagRect">
            <a:avLst/>
          </a:prstGeom>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06208" indent="-206208" fontAlgn="auto">
              <a:spcBef>
                <a:spcPts val="0"/>
              </a:spcBef>
              <a:spcAft>
                <a:spcPts val="0"/>
              </a:spcAft>
              <a:defRPr/>
            </a:pPr>
            <a:r>
              <a:rPr lang="en-US" sz="1700" dirty="0">
                <a:solidFill>
                  <a:schemeClr val="tx1"/>
                </a:solidFill>
              </a:rPr>
              <a:t>1.Estimation of losses</a:t>
            </a:r>
            <a:r>
              <a:rPr lang="en-US" sz="1700" dirty="0" smtClean="0">
                <a:solidFill>
                  <a:schemeClr val="tx1"/>
                </a:solidFill>
              </a:rPr>
              <a:t>.</a:t>
            </a:r>
          </a:p>
          <a:p>
            <a:pPr marL="206208" indent="-206208" fontAlgn="auto">
              <a:spcBef>
                <a:spcPts val="0"/>
              </a:spcBef>
              <a:spcAft>
                <a:spcPts val="0"/>
              </a:spcAft>
              <a:defRPr/>
            </a:pPr>
            <a:r>
              <a:rPr lang="en-US" sz="1700" dirty="0" smtClean="0">
                <a:solidFill>
                  <a:schemeClr val="tx1"/>
                </a:solidFill>
              </a:rPr>
              <a:t>2. Preparation of maps of affected area.</a:t>
            </a:r>
          </a:p>
          <a:p>
            <a:pPr marL="206208" indent="-206208" fontAlgn="auto">
              <a:spcBef>
                <a:spcPts val="0"/>
              </a:spcBef>
              <a:spcAft>
                <a:spcPts val="0"/>
              </a:spcAft>
              <a:defRPr/>
            </a:pPr>
            <a:r>
              <a:rPr lang="en-US" sz="1700" dirty="0" smtClean="0">
                <a:solidFill>
                  <a:schemeClr val="tx1"/>
                </a:solidFill>
              </a:rPr>
              <a:t>3</a:t>
            </a:r>
            <a:r>
              <a:rPr lang="en-US" sz="1700" dirty="0">
                <a:solidFill>
                  <a:schemeClr val="tx1"/>
                </a:solidFill>
              </a:rPr>
              <a:t>. Protective engineering solutions.</a:t>
            </a:r>
          </a:p>
          <a:p>
            <a:pPr marL="206208" indent="-206208" fontAlgn="auto">
              <a:spcBef>
                <a:spcPts val="0"/>
              </a:spcBef>
              <a:spcAft>
                <a:spcPts val="0"/>
              </a:spcAft>
              <a:defRPr/>
            </a:pPr>
            <a:r>
              <a:rPr lang="en-US" sz="1700" dirty="0">
                <a:solidFill>
                  <a:schemeClr val="tx1"/>
                </a:solidFill>
              </a:rPr>
              <a:t>4. Providing information to people</a:t>
            </a:r>
            <a:endParaRPr lang="en-US" sz="1700" dirty="0"/>
          </a:p>
        </p:txBody>
      </p:sp>
      <p:sp>
        <p:nvSpPr>
          <p:cNvPr id="5" name="Round Diagonal Corner Rectangle 4"/>
          <p:cNvSpPr/>
          <p:nvPr/>
        </p:nvSpPr>
        <p:spPr>
          <a:xfrm>
            <a:off x="2971800" y="1524000"/>
            <a:ext cx="3505200" cy="1905000"/>
          </a:xfrm>
          <a:prstGeom prst="round2DiagRect">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06208" indent="-206208" algn="ctr" fontAlgn="auto">
              <a:spcBef>
                <a:spcPts val="0"/>
              </a:spcBef>
              <a:spcAft>
                <a:spcPts val="0"/>
              </a:spcAft>
              <a:defRPr/>
            </a:pPr>
            <a:r>
              <a:rPr lang="en-US" dirty="0" smtClean="0">
                <a:solidFill>
                  <a:schemeClr val="tx1"/>
                </a:solidFill>
              </a:rPr>
              <a:t>1.Recovery plans.</a:t>
            </a:r>
            <a:endParaRPr lang="en-US" dirty="0">
              <a:solidFill>
                <a:schemeClr val="tx1"/>
              </a:solidFill>
            </a:endParaRPr>
          </a:p>
          <a:p>
            <a:pPr marL="206208" indent="-206208" algn="ctr" fontAlgn="auto">
              <a:spcBef>
                <a:spcPts val="0"/>
              </a:spcBef>
              <a:spcAft>
                <a:spcPts val="0"/>
              </a:spcAft>
              <a:defRPr/>
            </a:pPr>
            <a:r>
              <a:rPr lang="en-US" dirty="0">
                <a:solidFill>
                  <a:schemeClr val="tx1"/>
                </a:solidFill>
              </a:rPr>
              <a:t>2. Crop inspection  &amp; Recovery.</a:t>
            </a:r>
          </a:p>
          <a:p>
            <a:pPr marL="206208" indent="-206208" algn="ctr" fontAlgn="auto">
              <a:spcBef>
                <a:spcPts val="0"/>
              </a:spcBef>
              <a:spcAft>
                <a:spcPts val="0"/>
              </a:spcAft>
              <a:defRPr/>
            </a:pPr>
            <a:r>
              <a:rPr lang="en-US" dirty="0">
                <a:solidFill>
                  <a:schemeClr val="tx1"/>
                </a:solidFill>
              </a:rPr>
              <a:t>3. Guiding people.</a:t>
            </a:r>
          </a:p>
          <a:p>
            <a:pPr marL="206208" indent="-206208" algn="ctr" fontAlgn="auto">
              <a:spcBef>
                <a:spcPts val="0"/>
              </a:spcBef>
              <a:spcAft>
                <a:spcPts val="0"/>
              </a:spcAft>
              <a:defRPr/>
            </a:pPr>
            <a:r>
              <a:rPr lang="en-US" dirty="0">
                <a:solidFill>
                  <a:schemeClr val="tx1"/>
                </a:solidFill>
              </a:rPr>
              <a:t>4. Forecasting, warning &amp; prediction</a:t>
            </a:r>
            <a:endParaRPr lang="en-US" dirty="0"/>
          </a:p>
        </p:txBody>
      </p:sp>
      <p:sp>
        <p:nvSpPr>
          <p:cNvPr id="6" name="Round Diagonal Corner Rectangle 5"/>
          <p:cNvSpPr/>
          <p:nvPr/>
        </p:nvSpPr>
        <p:spPr>
          <a:xfrm>
            <a:off x="5715000" y="3429000"/>
            <a:ext cx="3429000" cy="1752600"/>
          </a:xfrm>
          <a:prstGeom prst="round2DiagRect">
            <a:avLst/>
          </a:prstGeom>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r>
              <a:rPr lang="en-US" dirty="0">
                <a:solidFill>
                  <a:schemeClr val="tx1"/>
                </a:solidFill>
              </a:rPr>
              <a:t>1.Provide food and </a:t>
            </a:r>
            <a:r>
              <a:rPr lang="en-US" dirty="0" err="1">
                <a:solidFill>
                  <a:schemeClr val="tx1"/>
                </a:solidFill>
              </a:rPr>
              <a:t>rashan</a:t>
            </a:r>
            <a:r>
              <a:rPr lang="en-US" dirty="0">
                <a:solidFill>
                  <a:schemeClr val="tx1"/>
                </a:solidFill>
              </a:rPr>
              <a:t>.</a:t>
            </a:r>
          </a:p>
          <a:p>
            <a:pPr algn="ctr" fontAlgn="auto">
              <a:spcBef>
                <a:spcPts val="0"/>
              </a:spcBef>
              <a:spcAft>
                <a:spcPts val="0"/>
              </a:spcAft>
              <a:defRPr/>
            </a:pPr>
            <a:r>
              <a:rPr lang="en-US" dirty="0">
                <a:solidFill>
                  <a:schemeClr val="tx1"/>
                </a:solidFill>
              </a:rPr>
              <a:t>2.Mass media coverage.</a:t>
            </a:r>
          </a:p>
          <a:p>
            <a:pPr algn="ctr" fontAlgn="auto">
              <a:spcBef>
                <a:spcPts val="0"/>
              </a:spcBef>
              <a:spcAft>
                <a:spcPts val="0"/>
              </a:spcAft>
              <a:defRPr/>
            </a:pPr>
            <a:r>
              <a:rPr lang="en-US" dirty="0">
                <a:solidFill>
                  <a:schemeClr val="tx1"/>
                </a:solidFill>
              </a:rPr>
              <a:t>3.Aid from different NGO’s</a:t>
            </a:r>
          </a:p>
        </p:txBody>
      </p:sp>
      <p:sp>
        <p:nvSpPr>
          <p:cNvPr id="7" name="Round Diagonal Corner Rectangle 6"/>
          <p:cNvSpPr/>
          <p:nvPr/>
        </p:nvSpPr>
        <p:spPr>
          <a:xfrm>
            <a:off x="2743200" y="5257800"/>
            <a:ext cx="3657600" cy="1600200"/>
          </a:xfrm>
          <a:prstGeom prst="round2DiagRect">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defRPr/>
            </a:pPr>
            <a:r>
              <a:rPr lang="en-US" dirty="0">
                <a:solidFill>
                  <a:schemeClr val="tx1"/>
                </a:solidFill>
              </a:rPr>
              <a:t>1.Separate place for animal grazing.</a:t>
            </a:r>
          </a:p>
          <a:p>
            <a:pPr fontAlgn="auto">
              <a:spcBef>
                <a:spcPts val="0"/>
              </a:spcBef>
              <a:spcAft>
                <a:spcPts val="0"/>
              </a:spcAft>
              <a:defRPr/>
            </a:pPr>
            <a:r>
              <a:rPr lang="en-US" dirty="0">
                <a:solidFill>
                  <a:schemeClr val="tx1"/>
                </a:solidFill>
              </a:rPr>
              <a:t>2.Plantation </a:t>
            </a:r>
            <a:r>
              <a:rPr lang="en-US" dirty="0" err="1">
                <a:solidFill>
                  <a:schemeClr val="tx1"/>
                </a:solidFill>
              </a:rPr>
              <a:t>osn</a:t>
            </a:r>
            <a:r>
              <a:rPr lang="en-US" dirty="0">
                <a:solidFill>
                  <a:schemeClr val="tx1"/>
                </a:solidFill>
              </a:rPr>
              <a:t> maximum  area.</a:t>
            </a:r>
          </a:p>
          <a:p>
            <a:pPr fontAlgn="auto">
              <a:spcBef>
                <a:spcPts val="0"/>
              </a:spcBef>
              <a:spcAft>
                <a:spcPts val="0"/>
              </a:spcAft>
              <a:defRPr/>
            </a:pPr>
            <a:r>
              <a:rPr lang="en-US" dirty="0">
                <a:solidFill>
                  <a:schemeClr val="tx1"/>
                </a:solidFill>
              </a:rPr>
              <a:t>3.Construction of levees.</a:t>
            </a:r>
          </a:p>
          <a:p>
            <a:pPr fontAlgn="auto">
              <a:spcBef>
                <a:spcPts val="0"/>
              </a:spcBef>
              <a:spcAft>
                <a:spcPts val="0"/>
              </a:spcAft>
              <a:defRPr/>
            </a:pPr>
            <a:r>
              <a:rPr lang="en-US" dirty="0">
                <a:solidFill>
                  <a:schemeClr val="tx1"/>
                </a:solidFill>
              </a:rPr>
              <a:t>4.Use of natural fertilizers</a:t>
            </a:r>
            <a:endParaRPr lang="en-US" dirty="0"/>
          </a:p>
        </p:txBody>
      </p:sp>
      <p:sp>
        <p:nvSpPr>
          <p:cNvPr id="8" name="Bent Arrow 7"/>
          <p:cNvSpPr/>
          <p:nvPr/>
        </p:nvSpPr>
        <p:spPr>
          <a:xfrm>
            <a:off x="1981200" y="2438400"/>
            <a:ext cx="813816" cy="86868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Bent Arrow 8"/>
          <p:cNvSpPr/>
          <p:nvPr/>
        </p:nvSpPr>
        <p:spPr>
          <a:xfrm rot="5400000">
            <a:off x="6580632" y="2563368"/>
            <a:ext cx="813816" cy="86868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Bent Arrow 9"/>
          <p:cNvSpPr/>
          <p:nvPr/>
        </p:nvSpPr>
        <p:spPr>
          <a:xfrm rot="10800000">
            <a:off x="6435950" y="5342543"/>
            <a:ext cx="813816" cy="86868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Bent Arrow 10"/>
          <p:cNvSpPr/>
          <p:nvPr/>
        </p:nvSpPr>
        <p:spPr>
          <a:xfrm rot="16200000">
            <a:off x="1780032" y="5306568"/>
            <a:ext cx="813816" cy="86868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Rectangle 15"/>
          <p:cNvSpPr/>
          <p:nvPr/>
        </p:nvSpPr>
        <p:spPr>
          <a:xfrm>
            <a:off x="6477000" y="1905000"/>
            <a:ext cx="18288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a:t>
            </a:r>
          </a:p>
          <a:p>
            <a:pPr algn="ctr"/>
            <a:r>
              <a:rPr lang="en-US" dirty="0" smtClean="0"/>
              <a:t>preparedness</a:t>
            </a:r>
            <a:endParaRPr lang="en-US" dirty="0"/>
          </a:p>
        </p:txBody>
      </p:sp>
      <p:sp>
        <p:nvSpPr>
          <p:cNvPr id="17" name="Rectangle 16"/>
          <p:cNvSpPr/>
          <p:nvPr/>
        </p:nvSpPr>
        <p:spPr>
          <a:xfrm>
            <a:off x="457200" y="2438400"/>
            <a:ext cx="1524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p>
          <a:p>
            <a:pPr algn="ctr"/>
            <a:r>
              <a:rPr lang="en-US" dirty="0" smtClean="0"/>
              <a:t>Mitigation</a:t>
            </a:r>
            <a:endParaRPr lang="en-US" dirty="0"/>
          </a:p>
        </p:txBody>
      </p:sp>
      <p:sp>
        <p:nvSpPr>
          <p:cNvPr id="18" name="Rectangle 17"/>
          <p:cNvSpPr/>
          <p:nvPr/>
        </p:nvSpPr>
        <p:spPr>
          <a:xfrm>
            <a:off x="8001000" y="5181600"/>
            <a:ext cx="914400" cy="1447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a:t>
            </a:r>
          </a:p>
          <a:p>
            <a:pPr algn="ctr"/>
            <a:r>
              <a:rPr lang="en-US" dirty="0" smtClean="0"/>
              <a:t>relief</a:t>
            </a:r>
          </a:p>
        </p:txBody>
      </p:sp>
      <p:sp>
        <p:nvSpPr>
          <p:cNvPr id="19" name="Rectangle 18"/>
          <p:cNvSpPr/>
          <p:nvPr/>
        </p:nvSpPr>
        <p:spPr>
          <a:xfrm>
            <a:off x="304800" y="6172200"/>
            <a:ext cx="25146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4.Rehabilitation &amp; reconstruction</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smtClean="0">
                <a:solidFill>
                  <a:schemeClr val="accent3">
                    <a:lumMod val="60000"/>
                    <a:lumOff val="40000"/>
                  </a:schemeClr>
                </a:solidFill>
              </a:rPr>
              <a:t>Chemical Disaster Mitigation</a:t>
            </a:r>
            <a:endParaRPr lang="en-US" sz="3600" b="1" dirty="0">
              <a:solidFill>
                <a:schemeClr val="accent3">
                  <a:lumMod val="60000"/>
                  <a:lumOff val="40000"/>
                </a:schemeClr>
              </a:solidFill>
            </a:endParaRPr>
          </a:p>
        </p:txBody>
      </p:sp>
      <p:sp>
        <p:nvSpPr>
          <p:cNvPr id="3" name="Content Placeholder 2"/>
          <p:cNvSpPr>
            <a:spLocks noGrp="1"/>
          </p:cNvSpPr>
          <p:nvPr>
            <p:ph idx="1"/>
          </p:nvPr>
        </p:nvSpPr>
        <p:spPr>
          <a:xfrm>
            <a:off x="457200" y="1935480"/>
            <a:ext cx="8229600" cy="4922520"/>
          </a:xfrm>
        </p:spPr>
        <p:txBody>
          <a:bodyPr>
            <a:normAutofit fontScale="92500"/>
          </a:bodyPr>
          <a:lstStyle/>
          <a:p>
            <a:r>
              <a:rPr lang="en-US" dirty="0" smtClean="0"/>
              <a:t>Two main stakeholders at state level i.e. </a:t>
            </a:r>
            <a:r>
              <a:rPr lang="en-US" dirty="0" smtClean="0">
                <a:solidFill>
                  <a:schemeClr val="accent3">
                    <a:lumMod val="60000"/>
                    <a:lumOff val="40000"/>
                  </a:schemeClr>
                </a:solidFill>
              </a:rPr>
              <a:t>District authorities and Industry.</a:t>
            </a:r>
          </a:p>
          <a:p>
            <a:r>
              <a:rPr lang="en-US" dirty="0" smtClean="0">
                <a:solidFill>
                  <a:schemeClr val="accent3">
                    <a:lumMod val="60000"/>
                    <a:lumOff val="40000"/>
                  </a:schemeClr>
                </a:solidFill>
              </a:rPr>
              <a:t>Ministry of environment and forest, </a:t>
            </a:r>
            <a:r>
              <a:rPr lang="en-US" dirty="0" smtClean="0"/>
              <a:t>at national level.</a:t>
            </a:r>
          </a:p>
          <a:p>
            <a:pPr algn="ctr">
              <a:buNone/>
            </a:pPr>
            <a:r>
              <a:rPr lang="en-US" b="1" dirty="0" smtClean="0">
                <a:solidFill>
                  <a:schemeClr val="accent3">
                    <a:lumMod val="60000"/>
                    <a:lumOff val="40000"/>
                  </a:schemeClr>
                </a:solidFill>
              </a:rPr>
              <a:t>FUNCTION OF DISTRICT AUTHORITY</a:t>
            </a:r>
          </a:p>
          <a:p>
            <a:r>
              <a:rPr lang="en-US" sz="2400" dirty="0" smtClean="0"/>
              <a:t>Identification of hazardous installation.</a:t>
            </a:r>
          </a:p>
          <a:p>
            <a:r>
              <a:rPr lang="en-US" sz="2400" dirty="0" smtClean="0"/>
              <a:t>Monitoring of such installation</a:t>
            </a:r>
          </a:p>
          <a:p>
            <a:r>
              <a:rPr lang="en-US" sz="2400" dirty="0" smtClean="0"/>
              <a:t>Developing new approaches for accident prevention</a:t>
            </a:r>
          </a:p>
          <a:p>
            <a:r>
              <a:rPr lang="en-US" sz="2400" dirty="0" smtClean="0"/>
              <a:t>Maintain coordination among stakeholders</a:t>
            </a:r>
            <a:r>
              <a:rPr lang="en-US" dirty="0" smtClean="0"/>
              <a:t>.</a:t>
            </a:r>
          </a:p>
          <a:p>
            <a:r>
              <a:rPr lang="en-US" dirty="0" smtClean="0"/>
              <a:t>Enforcement mech. Should include suitable </a:t>
            </a:r>
            <a:r>
              <a:rPr lang="en-US" dirty="0" err="1" smtClean="0"/>
              <a:t>sanction,with</a:t>
            </a:r>
            <a:r>
              <a:rPr lang="en-US" dirty="0" smtClean="0"/>
              <a:t> non-compliance of any requirement.</a:t>
            </a:r>
          </a:p>
          <a:p>
            <a:endParaRPr lang="en-US"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15112"/>
          </a:xfrm>
        </p:spPr>
        <p:txBody>
          <a:bodyPr>
            <a:normAutofit fontScale="90000"/>
          </a:bodyPr>
          <a:lstStyle/>
          <a:p>
            <a:r>
              <a:rPr lang="en-US" sz="3600" b="1" dirty="0" smtClean="0">
                <a:solidFill>
                  <a:schemeClr val="accent3">
                    <a:lumMod val="60000"/>
                    <a:lumOff val="40000"/>
                  </a:schemeClr>
                </a:solidFill>
              </a:rPr>
              <a:t>Accident Prevention</a:t>
            </a:r>
            <a:endParaRPr lang="en-US" sz="3600" b="1" dirty="0">
              <a:solidFill>
                <a:schemeClr val="accent3">
                  <a:lumMod val="60000"/>
                  <a:lumOff val="40000"/>
                </a:schemeClr>
              </a:solidFill>
            </a:endParaRPr>
          </a:p>
        </p:txBody>
      </p:sp>
      <p:sp>
        <p:nvSpPr>
          <p:cNvPr id="3" name="Content Placeholder 2"/>
          <p:cNvSpPr>
            <a:spLocks noGrp="1"/>
          </p:cNvSpPr>
          <p:nvPr>
            <p:ph idx="1"/>
          </p:nvPr>
        </p:nvSpPr>
        <p:spPr>
          <a:xfrm>
            <a:off x="457200" y="1219200"/>
            <a:ext cx="8229600" cy="5638800"/>
          </a:xfrm>
        </p:spPr>
        <p:txBody>
          <a:bodyPr>
            <a:normAutofit/>
          </a:bodyPr>
          <a:lstStyle/>
          <a:p>
            <a:pPr>
              <a:buClr>
                <a:schemeClr val="accent3">
                  <a:lumMod val="60000"/>
                  <a:lumOff val="40000"/>
                </a:schemeClr>
              </a:buClr>
              <a:buFont typeface="Wingdings" pitchFamily="2" charset="2"/>
              <a:buChar char="v"/>
            </a:pPr>
            <a:r>
              <a:rPr lang="en-US" sz="2200" b="1" dirty="0" smtClean="0"/>
              <a:t>Planning &amp; construction of installation.</a:t>
            </a:r>
          </a:p>
          <a:p>
            <a:pPr>
              <a:buClr>
                <a:schemeClr val="accent3">
                  <a:lumMod val="60000"/>
                  <a:lumOff val="40000"/>
                </a:schemeClr>
              </a:buClr>
              <a:buFont typeface="Wingdings" pitchFamily="2" charset="2"/>
              <a:buChar char="v"/>
            </a:pPr>
            <a:r>
              <a:rPr lang="en-US" sz="2200" b="1" dirty="0" smtClean="0"/>
              <a:t>Monitoring and assessment of safety.</a:t>
            </a:r>
          </a:p>
          <a:p>
            <a:pPr>
              <a:buClr>
                <a:schemeClr val="accent3">
                  <a:lumMod val="60000"/>
                  <a:lumOff val="40000"/>
                </a:schemeClr>
              </a:buClr>
              <a:buFont typeface="Wingdings" pitchFamily="2" charset="2"/>
              <a:buChar char="v"/>
            </a:pPr>
            <a:r>
              <a:rPr lang="en-US" sz="2200" b="1" dirty="0" smtClean="0"/>
              <a:t>Promotion of training </a:t>
            </a:r>
            <a:r>
              <a:rPr lang="en-US" sz="2200" b="1" dirty="0" err="1" smtClean="0"/>
              <a:t>programe</a:t>
            </a:r>
            <a:r>
              <a:rPr lang="en-US" sz="2200" b="1" dirty="0" smtClean="0"/>
              <a:t>.</a:t>
            </a:r>
          </a:p>
          <a:p>
            <a:pPr>
              <a:buClr>
                <a:schemeClr val="accent3">
                  <a:lumMod val="60000"/>
                  <a:lumOff val="40000"/>
                </a:schemeClr>
              </a:buClr>
              <a:buFont typeface="Wingdings" pitchFamily="2" charset="2"/>
              <a:buChar char="v"/>
            </a:pPr>
            <a:r>
              <a:rPr lang="en-US" sz="2200" b="1" dirty="0" smtClean="0"/>
              <a:t>Fostering of public awareness.</a:t>
            </a:r>
          </a:p>
          <a:p>
            <a:pPr algn="ctr">
              <a:buClr>
                <a:schemeClr val="accent3">
                  <a:lumMod val="60000"/>
                  <a:lumOff val="40000"/>
                </a:schemeClr>
              </a:buClr>
              <a:buNone/>
            </a:pPr>
            <a:r>
              <a:rPr lang="en-US" sz="2400" b="1" dirty="0" smtClean="0">
                <a:solidFill>
                  <a:schemeClr val="accent3">
                    <a:lumMod val="60000"/>
                    <a:lumOff val="40000"/>
                  </a:schemeClr>
                </a:solidFill>
              </a:rPr>
              <a:t>Industry</a:t>
            </a:r>
          </a:p>
          <a:p>
            <a:pPr>
              <a:buClr>
                <a:schemeClr val="accent3">
                  <a:lumMod val="60000"/>
                  <a:lumOff val="40000"/>
                </a:schemeClr>
              </a:buClr>
              <a:buFont typeface="Wingdings" pitchFamily="2" charset="2"/>
              <a:buChar char="v"/>
            </a:pPr>
            <a:r>
              <a:rPr lang="en-US" sz="2200" b="1" dirty="0" smtClean="0"/>
              <a:t>Hazard identification</a:t>
            </a:r>
          </a:p>
          <a:p>
            <a:pPr>
              <a:buClr>
                <a:schemeClr val="accent3">
                  <a:lumMod val="60000"/>
                  <a:lumOff val="40000"/>
                </a:schemeClr>
              </a:buClr>
              <a:buFont typeface="Wingdings" pitchFamily="2" charset="2"/>
              <a:buChar char="v"/>
            </a:pPr>
            <a:r>
              <a:rPr lang="en-US" sz="2200" b="1" dirty="0" smtClean="0"/>
              <a:t>Engineering design as per building code</a:t>
            </a:r>
          </a:p>
          <a:p>
            <a:pPr>
              <a:buClr>
                <a:schemeClr val="accent3">
                  <a:lumMod val="60000"/>
                  <a:lumOff val="40000"/>
                </a:schemeClr>
              </a:buClr>
              <a:buFont typeface="Wingdings" pitchFamily="2" charset="2"/>
              <a:buChar char="v"/>
            </a:pPr>
            <a:r>
              <a:rPr lang="en-US" sz="2200" b="1" dirty="0" smtClean="0"/>
              <a:t>Construction by trained masons as per design by trained by trained architects.</a:t>
            </a:r>
          </a:p>
          <a:p>
            <a:pPr>
              <a:buClr>
                <a:schemeClr val="accent3">
                  <a:lumMod val="60000"/>
                  <a:lumOff val="40000"/>
                </a:schemeClr>
              </a:buClr>
              <a:buFont typeface="Wingdings" pitchFamily="2" charset="2"/>
              <a:buChar char="v"/>
            </a:pPr>
            <a:r>
              <a:rPr lang="en-US" sz="2200" b="1" dirty="0" smtClean="0"/>
              <a:t>Education &amp; training.</a:t>
            </a:r>
          </a:p>
          <a:p>
            <a:pPr>
              <a:buClr>
                <a:schemeClr val="accent3">
                  <a:lumMod val="60000"/>
                  <a:lumOff val="40000"/>
                </a:schemeClr>
              </a:buClr>
              <a:buFont typeface="Wingdings" pitchFamily="2" charset="2"/>
              <a:buChar char="v"/>
            </a:pPr>
            <a:r>
              <a:rPr lang="en-US" sz="2200" b="1" dirty="0" smtClean="0"/>
              <a:t>Repair and modification</a:t>
            </a:r>
          </a:p>
          <a:p>
            <a:pPr>
              <a:buClr>
                <a:schemeClr val="accent3">
                  <a:lumMod val="60000"/>
                  <a:lumOff val="40000"/>
                </a:schemeClr>
              </a:buClr>
              <a:buFont typeface="Wingdings" pitchFamily="2" charset="2"/>
              <a:buChar char="v"/>
            </a:pPr>
            <a:r>
              <a:rPr lang="en-US" sz="2200" b="1" dirty="0" smtClean="0"/>
              <a:t>Safe storage of hazardous substance, under special consideration.</a:t>
            </a:r>
          </a:p>
          <a:p>
            <a:pPr>
              <a:buClr>
                <a:schemeClr val="accent3">
                  <a:lumMod val="60000"/>
                  <a:lumOff val="40000"/>
                </a:schemeClr>
              </a:buClr>
              <a:buFont typeface="Wingdings" pitchFamily="2" charset="2"/>
              <a:buChar char="v"/>
            </a:pPr>
            <a:r>
              <a:rPr lang="en-US" sz="2200" b="1" dirty="0" smtClean="0"/>
              <a:t>Monitoring by industry &amp; district </a:t>
            </a:r>
            <a:r>
              <a:rPr lang="en-US" sz="2200" b="1" dirty="0" err="1" smtClean="0"/>
              <a:t>adm</a:t>
            </a:r>
            <a:r>
              <a:rPr lang="en-US" sz="2200" b="1" dirty="0" smtClean="0"/>
              <a:t>.</a:t>
            </a:r>
          </a:p>
          <a:p>
            <a:pPr>
              <a:buClr>
                <a:schemeClr val="accent3">
                  <a:lumMod val="60000"/>
                  <a:lumOff val="40000"/>
                </a:schemeClr>
              </a:buClr>
              <a:buFont typeface="Wingdings" pitchFamily="2" charset="2"/>
              <a:buChar char="v"/>
            </a:pPr>
            <a:endParaRPr lang="en-US" dirty="0" smtClean="0"/>
          </a:p>
          <a:p>
            <a:pPr algn="ctr">
              <a:buClr>
                <a:schemeClr val="accent3">
                  <a:lumMod val="60000"/>
                  <a:lumOff val="40000"/>
                </a:schemeClr>
              </a:buClr>
              <a:buNone/>
            </a:pPr>
            <a:endParaRPr lang="en-US" b="1" dirty="0" smtClean="0">
              <a:solidFill>
                <a:schemeClr val="accent3">
                  <a:lumMod val="60000"/>
                  <a:lumOff val="40000"/>
                </a:schemeClr>
              </a:solidFill>
            </a:endParaRPr>
          </a:p>
          <a:p>
            <a:pPr>
              <a:buClr>
                <a:schemeClr val="accent3">
                  <a:lumMod val="60000"/>
                  <a:lumOff val="40000"/>
                </a:schemeClr>
              </a:buClr>
              <a:buNone/>
            </a:pPr>
            <a:endParaRPr lang="en-US" b="1" dirty="0">
              <a:solidFill>
                <a:schemeClr val="accent3">
                  <a:lumMod val="60000"/>
                  <a:lumOff val="40000"/>
                </a:schemeClr>
              </a:solidFill>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Flow</Template>
  <TotalTime>580</TotalTime>
  <Words>1240</Words>
  <Application>Microsoft Office PowerPoint</Application>
  <PresentationFormat>On-screen Show (4:3)</PresentationFormat>
  <Paragraphs>196</Paragraphs>
  <Slides>26</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26</vt:i4>
      </vt:variant>
    </vt:vector>
  </HeadingPairs>
  <TitlesOfParts>
    <vt:vector size="38" baseType="lpstr">
      <vt:lpstr>Microsoft JhengHei UI</vt:lpstr>
      <vt:lpstr>ＭＳ Ｐゴシック</vt:lpstr>
      <vt:lpstr>Arial</vt:lpstr>
      <vt:lpstr>Calibri</vt:lpstr>
      <vt:lpstr>Edwardian Script ITC</vt:lpstr>
      <vt:lpstr>Lucida Calligraphy</vt:lpstr>
      <vt:lpstr>Segoe Script</vt:lpstr>
      <vt:lpstr>Times New Roman</vt:lpstr>
      <vt:lpstr>Verdana</vt:lpstr>
      <vt:lpstr>Wingdings</vt:lpstr>
      <vt:lpstr>Wingdings 2</vt:lpstr>
      <vt:lpstr>Flow</vt:lpstr>
      <vt:lpstr>PowerPoint Presentation</vt:lpstr>
      <vt:lpstr>Fundamentals of Disaster Management  Presentation on Chemical Disasters</vt:lpstr>
      <vt:lpstr>Disasters</vt:lpstr>
      <vt:lpstr>Classification of disaster</vt:lpstr>
      <vt:lpstr>Chemical disaster</vt:lpstr>
      <vt:lpstr>continued…….</vt:lpstr>
      <vt:lpstr>Disaster Management Cycle</vt:lpstr>
      <vt:lpstr>Chemical Disaster Mitigation</vt:lpstr>
      <vt:lpstr>Accident Prevention</vt:lpstr>
      <vt:lpstr>Major chemical disasters in India</vt:lpstr>
      <vt:lpstr>PowerPoint Presentation</vt:lpstr>
      <vt:lpstr>Case study</vt:lpstr>
      <vt:lpstr>The affected area</vt:lpstr>
      <vt:lpstr>Chemical process</vt:lpstr>
      <vt:lpstr>The disaster(3/12/84)</vt:lpstr>
      <vt:lpstr>Possible causes</vt:lpstr>
      <vt:lpstr>Aftermath </vt:lpstr>
      <vt:lpstr>IMMEDIATE RELIEF PROVIDED BY THE STATE GOVERNMENT:</vt:lpstr>
      <vt:lpstr> </vt:lpstr>
      <vt:lpstr>Rehabilitation</vt:lpstr>
      <vt:lpstr>Social Rehabilitation</vt:lpstr>
      <vt:lpstr>Judicial Actions</vt:lpstr>
      <vt:lpstr>Situation now</vt:lpstr>
      <vt:lpstr>conclusion</vt:lpstr>
      <vt:lpstr>Questions?</vt:lpstr>
      <vt:lpstr>PowerPoint Presentation</vt:lpstr>
    </vt:vector>
  </TitlesOfParts>
  <Company>Home PC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Harvinder</dc:creator>
  <cp:lastModifiedBy>t s sachdeva</cp:lastModifiedBy>
  <cp:revision>65</cp:revision>
  <dcterms:created xsi:type="dcterms:W3CDTF">2010-09-28T14:39:38Z</dcterms:created>
  <dcterms:modified xsi:type="dcterms:W3CDTF">2017-01-04T10:16:46Z</dcterms:modified>
</cp:coreProperties>
</file>