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4" r:id="rId1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hitz.syok.my/trending/trending-on-hitz/brothers-hospitalised-spider-man-black-widow-bi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203296F-2993-B749-C741-763E5E7B7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609600" y="188297"/>
            <a:ext cx="11353800" cy="9910405"/>
          </a:xfrm>
        </p:spPr>
        <p:txBody>
          <a:bodyPr/>
          <a:lstStyle/>
          <a:p>
            <a:pPr algn="ctr"/>
            <a:r>
              <a:rPr lang="en-IN" sz="4400" b="1" dirty="0">
                <a:solidFill>
                  <a:schemeClr val="bg1"/>
                </a:solidFill>
                <a:latin typeface="Roboto" panose="02000000000000000000" pitchFamily="2" charset="0"/>
              </a:rPr>
              <a:t>REFRESHER</a:t>
            </a: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Wounds caused by piercing or stinging of a person's flesh by animals, insects, or another person can result in injuries ranging from scratches to extensive wounds. </a:t>
            </a:r>
          </a:p>
          <a:p>
            <a:pPr marL="457200" indent="-457200" algn="l">
              <a:buFont typeface="Arial" panose="020B0604020202020204" pitchFamily="34" charset="0"/>
              <a:buChar char="•"/>
            </a:pPr>
            <a:endParaRPr lang="en-US" sz="24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Bites can cause injuries like scratches to extensive wounds, with the risk of infection from the biting creature's mouth. Insects can inject venoms through their mouthparts or stingers, which can cause serious allergic reactions. </a:t>
            </a:r>
          </a:p>
          <a:p>
            <a:pPr marL="457200" indent="-457200" algn="l">
              <a:buFont typeface="Arial" panose="020B0604020202020204" pitchFamily="34" charset="0"/>
              <a:buChar char="•"/>
            </a:pPr>
            <a:endParaRPr lang="en-US" sz="24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Animal bites usually have teeth marks and puncture wounds, while fang marks indicate a poisonous bite. </a:t>
            </a:r>
          </a:p>
          <a:p>
            <a:pPr marL="457200" indent="-457200" algn="l">
              <a:buFont typeface="Arial" panose="020B0604020202020204" pitchFamily="34" charset="0"/>
              <a:buChar char="•"/>
            </a:pPr>
            <a:endParaRPr lang="en-US" sz="24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Symptoms include swelling, pain, swelling of the face, tongue, and rash patches. Snake bites have two puncture wounds with burning, throbbing pain, and dogs may have teeth marks and multiple puncture wounds.</a:t>
            </a:r>
          </a:p>
          <a:p>
            <a:pPr marL="457200" indent="-457200" algn="l">
              <a:buFont typeface="Arial" panose="020B0604020202020204" pitchFamily="34" charset="0"/>
              <a:buChar char="•"/>
            </a:pPr>
            <a:endParaRPr lang="en-US" sz="24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Emergency management for animal bites involves washing the wound, applying antiseptic lotion, covering the wound, and getting to the hospital immediately. </a:t>
            </a: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Snake bites are caused by non-poisonous snakes, with 50% injecting poison. To treat, reassure the person, immobilize the affected body part, go to the hospital immediately, inform the doctor of any systemic symptoms, and clearly describe the snake.</a:t>
            </a:r>
          </a:p>
          <a:p>
            <a:pPr marL="457200" indent="-457200" algn="l">
              <a:buFont typeface="Arial" panose="020B0604020202020204" pitchFamily="34" charset="0"/>
              <a:buChar char="•"/>
            </a:pPr>
            <a:endParaRPr lang="en-US" sz="24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400" dirty="0">
                <a:solidFill>
                  <a:schemeClr val="bg1"/>
                </a:solidFill>
                <a:latin typeface="Roboto" panose="02000000000000000000" pitchFamily="2" charset="0"/>
              </a:rPr>
              <a:t>For insect stings, remove any remaining sting carefully and wash the wound. If symptoms such as fever, allergic reactions, or breathing difficulties occur, seek emergency medical help or go to the hospital.</a:t>
            </a:r>
            <a:endParaRPr lang="en-IN" sz="2400" dirty="0">
              <a:solidFill>
                <a:schemeClr val="bg1"/>
              </a:solidFill>
              <a:latin typeface="Roboto" panose="02000000000000000000" pitchFamily="2" charset="0"/>
            </a:endParaRPr>
          </a:p>
        </p:txBody>
      </p:sp>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pic>
        <p:nvPicPr>
          <p:cNvPr id="4" name="Picture 3">
            <a:extLst>
              <a:ext uri="{FF2B5EF4-FFF2-40B4-BE49-F238E27FC236}">
                <a16:creationId xmlns:a16="http://schemas.microsoft.com/office/drawing/2014/main" id="{E451F752-BA29-BF27-4255-CC5B102EFF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088257" y="3473244"/>
            <a:ext cx="5938686" cy="3340511"/>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1000"/>
                                        <p:tgtEl>
                                          <p:spTgt spid="3">
                                            <p:txEl>
                                              <p:pRg st="12" end="12"/>
                                            </p:txEl>
                                          </p:spTgt>
                                        </p:tgtEl>
                                      </p:cBhvr>
                                    </p:animEffect>
                                    <p:anim calcmode="lin" valueType="num">
                                      <p:cBhvr>
                                        <p:cTn id="4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E3D0518-F9E7-FC74-777A-7C05224D1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3619" y="4406118"/>
            <a:ext cx="10240761" cy="1474763"/>
          </a:xfrm>
          <a:prstGeom prst="rect">
            <a:avLst/>
          </a:prstGeom>
        </p:spPr>
        <p:txBody>
          <a:bodyPr vert="horz" wrap="square" lIns="0" tIns="12700" rIns="0" bIns="0" rtlCol="0">
            <a:spAutoFit/>
          </a:bodyPr>
          <a:lstStyle/>
          <a:p>
            <a:pPr marL="12700">
              <a:lnSpc>
                <a:spcPct val="100000"/>
              </a:lnSpc>
              <a:spcBef>
                <a:spcPts val="100"/>
              </a:spcBef>
            </a:pPr>
            <a:r>
              <a:rPr lang="en-IN" spc="-5" dirty="0"/>
              <a:t>c</a:t>
            </a:r>
            <a:r>
              <a:rPr spc="-5" dirty="0"/>
              <a:t>.</a:t>
            </a:r>
            <a:r>
              <a:rPr spc="-95" dirty="0"/>
              <a:t> </a:t>
            </a:r>
            <a:r>
              <a:rPr lang="en-IN" spc="20" dirty="0"/>
              <a:t>Bites and Stings</a:t>
            </a:r>
            <a:endParaRPr spc="20" dirty="0"/>
          </a:p>
        </p:txBody>
      </p:sp>
      <p:pic>
        <p:nvPicPr>
          <p:cNvPr id="6" name="Picture 5">
            <a:extLst>
              <a:ext uri="{FF2B5EF4-FFF2-40B4-BE49-F238E27FC236}">
                <a16:creationId xmlns:a16="http://schemas.microsoft.com/office/drawing/2014/main" id="{6E575BD3-0A5D-71FA-C17C-66D785D8B1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476500"/>
            <a:ext cx="5695950" cy="1367041"/>
          </a:xfrm>
          <a:prstGeom prst="rect">
            <a:avLst/>
          </a:prstGeom>
        </p:spPr>
        <p:txBody>
          <a:bodyPr vert="horz" wrap="square" lIns="0" tIns="12700" rIns="0" bIns="0" rtlCol="0">
            <a:spAutoFit/>
          </a:bodyPr>
          <a:lstStyle/>
          <a:p>
            <a:pPr marL="12700">
              <a:lnSpc>
                <a:spcPct val="100000"/>
              </a:lnSpc>
              <a:spcBef>
                <a:spcPts val="100"/>
              </a:spcBef>
            </a:pPr>
            <a:r>
              <a:rPr sz="4400" spc="-40" dirty="0">
                <a:solidFill>
                  <a:srgbClr val="FFFFFF"/>
                </a:solidFill>
              </a:rPr>
              <a:t>What</a:t>
            </a:r>
            <a:r>
              <a:rPr sz="4400" spc="-20" dirty="0">
                <a:solidFill>
                  <a:srgbClr val="FFFFFF"/>
                </a:solidFill>
              </a:rPr>
              <a:t> </a:t>
            </a:r>
            <a:r>
              <a:rPr lang="en-IN" sz="4400" spc="-15" dirty="0">
                <a:solidFill>
                  <a:srgbClr val="FFFFFF"/>
                </a:solidFill>
              </a:rPr>
              <a:t>are Bites and Stings ?</a:t>
            </a:r>
            <a:endParaRPr sz="4400" dirty="0"/>
          </a:p>
        </p:txBody>
      </p:sp>
      <p:sp>
        <p:nvSpPr>
          <p:cNvPr id="3" name="object 3"/>
          <p:cNvSpPr txBox="1"/>
          <p:nvPr/>
        </p:nvSpPr>
        <p:spPr>
          <a:xfrm>
            <a:off x="533400" y="3843541"/>
            <a:ext cx="6309995" cy="4694106"/>
          </a:xfrm>
          <a:prstGeom prst="rect">
            <a:avLst/>
          </a:prstGeom>
        </p:spPr>
        <p:txBody>
          <a:bodyPr vert="horz" wrap="square" lIns="0" tIns="12700" rIns="0" bIns="0" rtlCol="0">
            <a:spAutoFit/>
          </a:bodyPr>
          <a:lstStyle/>
          <a:p>
            <a:pPr marL="12700" marR="5080">
              <a:lnSpc>
                <a:spcPct val="115399"/>
              </a:lnSpc>
              <a:spcBef>
                <a:spcPts val="100"/>
              </a:spcBef>
            </a:pPr>
            <a:r>
              <a:rPr lang="en-US" sz="2400" spc="50" dirty="0">
                <a:solidFill>
                  <a:srgbClr val="FFFFFF"/>
                </a:solidFill>
                <a:latin typeface="Roboto"/>
                <a:cs typeface="Roboto"/>
              </a:rPr>
              <a:t>Wounds caused by piercing or stinging of the flesh of a person by an</a:t>
            </a:r>
          </a:p>
          <a:p>
            <a:pPr marL="12700" marR="5080">
              <a:lnSpc>
                <a:spcPct val="115399"/>
              </a:lnSpc>
              <a:spcBef>
                <a:spcPts val="100"/>
              </a:spcBef>
            </a:pPr>
            <a:r>
              <a:rPr lang="en-US" sz="2400" spc="50" dirty="0">
                <a:solidFill>
                  <a:srgbClr val="FFFFFF"/>
                </a:solidFill>
                <a:latin typeface="Roboto"/>
                <a:cs typeface="Roboto"/>
              </a:rPr>
              <a:t>animal, insect or by another person</a:t>
            </a:r>
          </a:p>
          <a:p>
            <a:pPr marL="12700" marR="5080">
              <a:lnSpc>
                <a:spcPct val="115399"/>
              </a:lnSpc>
              <a:spcBef>
                <a:spcPts val="100"/>
              </a:spcBef>
            </a:pPr>
            <a:r>
              <a:rPr lang="en-IN" sz="2400" b="1" spc="50" dirty="0">
                <a:solidFill>
                  <a:srgbClr val="FFFFFF"/>
                </a:solidFill>
                <a:latin typeface="Roboto"/>
                <a:cs typeface="Roboto"/>
              </a:rPr>
              <a:t>Bites </a:t>
            </a:r>
            <a:r>
              <a:rPr lang="en-IN" sz="2400" spc="50" dirty="0">
                <a:solidFill>
                  <a:srgbClr val="FFFFFF"/>
                </a:solidFill>
                <a:latin typeface="Roboto"/>
                <a:cs typeface="Roboto"/>
              </a:rPr>
              <a:t>– Bites may cause injuries like scratches to extensive wounds with the risk of getting infected with bacteria from the mouth of the biting creature.</a:t>
            </a:r>
          </a:p>
          <a:p>
            <a:pPr marL="12700" marR="5080">
              <a:lnSpc>
                <a:spcPct val="115399"/>
              </a:lnSpc>
              <a:spcBef>
                <a:spcPts val="100"/>
              </a:spcBef>
            </a:pPr>
            <a:r>
              <a:rPr lang="en-IN" sz="2400" b="1" spc="50" dirty="0">
                <a:solidFill>
                  <a:srgbClr val="FFFFFF"/>
                </a:solidFill>
                <a:latin typeface="Roboto"/>
                <a:cs typeface="Roboto"/>
              </a:rPr>
              <a:t>Stings </a:t>
            </a:r>
            <a:r>
              <a:rPr lang="en-IN" sz="2400" spc="50" dirty="0">
                <a:solidFill>
                  <a:srgbClr val="FFFFFF"/>
                </a:solidFill>
                <a:latin typeface="Roboto"/>
                <a:cs typeface="Roboto"/>
              </a:rPr>
              <a:t>– Certain Insects can inject venoms through their mouthparts or a stinger. Even mildly toxic venoms can cause serious allergic reactions.</a:t>
            </a:r>
            <a:endParaRPr sz="2400" dirty="0">
              <a:latin typeface="Roboto"/>
              <a:cs typeface="Roboto"/>
            </a:endParaRPr>
          </a:p>
        </p:txBody>
      </p:sp>
      <p:pic>
        <p:nvPicPr>
          <p:cNvPr id="4" name="Picture 3">
            <a:extLst>
              <a:ext uri="{FF2B5EF4-FFF2-40B4-BE49-F238E27FC236}">
                <a16:creationId xmlns:a16="http://schemas.microsoft.com/office/drawing/2014/main" id="{040CB253-E533-BE1A-7FE5-47C3196DD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266700"/>
            <a:ext cx="2865600" cy="1627200"/>
          </a:xfrm>
          <a:prstGeom prst="rect">
            <a:avLst/>
          </a:prstGeom>
        </p:spPr>
      </p:pic>
      <p:pic>
        <p:nvPicPr>
          <p:cNvPr id="6" name="Picture 5">
            <a:extLst>
              <a:ext uri="{FF2B5EF4-FFF2-40B4-BE49-F238E27FC236}">
                <a16:creationId xmlns:a16="http://schemas.microsoft.com/office/drawing/2014/main" id="{213489DC-A367-1601-FEFC-9B154DA0C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803" y="1257300"/>
            <a:ext cx="4967607" cy="49861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C6503837-86F3-8A70-669D-EC2364795C52}"/>
              </a:ext>
            </a:extLst>
          </p:cNvPr>
          <p:cNvPicPr>
            <a:picLocks noChangeAspect="1"/>
          </p:cNvPicPr>
          <p:nvPr/>
        </p:nvPicPr>
        <p:blipFill rotWithShape="1">
          <a:blip r:embed="rId4">
            <a:extLst>
              <a:ext uri="{28A0092B-C50C-407E-A947-70E740481C1C}">
                <a14:useLocalDpi xmlns:a14="http://schemas.microsoft.com/office/drawing/2010/main" val="0"/>
              </a:ext>
            </a:extLst>
          </a:blip>
          <a:srcRect l="12077" r="21250"/>
          <a:stretch/>
        </p:blipFill>
        <p:spPr>
          <a:xfrm>
            <a:off x="13625193" y="3467100"/>
            <a:ext cx="4129407" cy="4191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D4E28653-DA92-06BA-95A1-D25B9DF220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29" r="13020"/>
          <a:stretch/>
        </p:blipFill>
        <p:spPr>
          <a:xfrm>
            <a:off x="10515600" y="6235814"/>
            <a:ext cx="4096697" cy="38711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FD753C-2D15-F76F-17CA-64FB12C42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838015"/>
            <a:ext cx="9340311" cy="6221852"/>
          </a:xfrm>
          <a:prstGeom prst="rect">
            <a:avLst/>
          </a:prstGeom>
        </p:spPr>
      </p:pic>
      <p:grpSp>
        <p:nvGrpSpPr>
          <p:cNvPr id="2" name="object 2"/>
          <p:cNvGrpSpPr/>
          <p:nvPr/>
        </p:nvGrpSpPr>
        <p:grpSpPr>
          <a:xfrm>
            <a:off x="1950813" y="1815274"/>
            <a:ext cx="14779570" cy="8108099"/>
            <a:chOff x="1950813" y="1815274"/>
            <a:chExt cx="14779570"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5068358" y="5808574"/>
              <a:ext cx="4114799" cy="4114799"/>
            </a:xfrm>
            <a:prstGeom prst="rect">
              <a:avLst/>
            </a:prstGeom>
          </p:spPr>
        </p:pic>
        <p:sp>
          <p:nvSpPr>
            <p:cNvPr id="6" name="object 6"/>
            <p:cNvSpPr/>
            <p:nvPr/>
          </p:nvSpPr>
          <p:spPr>
            <a:xfrm>
              <a:off x="1950813" y="6420624"/>
              <a:ext cx="9144000" cy="2993074"/>
            </a:xfrm>
            <a:custGeom>
              <a:avLst/>
              <a:gdLst/>
              <a:ahLst/>
              <a:cxnLst/>
              <a:rect l="l" t="t" r="r" b="b"/>
              <a:pathLst>
                <a:path w="10328910" h="3386454">
                  <a:moveTo>
                    <a:pt x="4937988" y="227203"/>
                  </a:moveTo>
                  <a:lnTo>
                    <a:pt x="4933366" y="181495"/>
                  </a:lnTo>
                  <a:lnTo>
                    <a:pt x="4920094" y="138887"/>
                  </a:lnTo>
                  <a:lnTo>
                    <a:pt x="4899114" y="100291"/>
                  </a:lnTo>
                  <a:lnTo>
                    <a:pt x="4871339" y="66649"/>
                  </a:lnTo>
                  <a:lnTo>
                    <a:pt x="4837696" y="38874"/>
                  </a:lnTo>
                  <a:lnTo>
                    <a:pt x="4799101" y="17894"/>
                  </a:lnTo>
                  <a:lnTo>
                    <a:pt x="4756493" y="4622"/>
                  </a:lnTo>
                  <a:lnTo>
                    <a:pt x="4710785" y="0"/>
                  </a:lnTo>
                  <a:lnTo>
                    <a:pt x="227203" y="0"/>
                  </a:lnTo>
                  <a:lnTo>
                    <a:pt x="181495" y="4622"/>
                  </a:lnTo>
                  <a:lnTo>
                    <a:pt x="138887" y="17894"/>
                  </a:lnTo>
                  <a:lnTo>
                    <a:pt x="100291" y="38874"/>
                  </a:lnTo>
                  <a:lnTo>
                    <a:pt x="66649" y="66649"/>
                  </a:lnTo>
                  <a:lnTo>
                    <a:pt x="38874" y="100291"/>
                  </a:lnTo>
                  <a:lnTo>
                    <a:pt x="17894" y="138887"/>
                  </a:lnTo>
                  <a:lnTo>
                    <a:pt x="4622" y="181495"/>
                  </a:lnTo>
                  <a:lnTo>
                    <a:pt x="0" y="227203"/>
                  </a:lnTo>
                  <a:lnTo>
                    <a:pt x="0" y="3158782"/>
                  </a:lnTo>
                  <a:lnTo>
                    <a:pt x="4622" y="3204489"/>
                  </a:lnTo>
                  <a:lnTo>
                    <a:pt x="17894" y="3247098"/>
                  </a:lnTo>
                  <a:lnTo>
                    <a:pt x="38874" y="3285680"/>
                  </a:lnTo>
                  <a:lnTo>
                    <a:pt x="66649" y="3319322"/>
                  </a:lnTo>
                  <a:lnTo>
                    <a:pt x="100291" y="3347110"/>
                  </a:lnTo>
                  <a:lnTo>
                    <a:pt x="138887" y="3368090"/>
                  </a:lnTo>
                  <a:lnTo>
                    <a:pt x="181495" y="3381349"/>
                  </a:lnTo>
                  <a:lnTo>
                    <a:pt x="227203" y="3385985"/>
                  </a:lnTo>
                  <a:lnTo>
                    <a:pt x="4710785" y="3385985"/>
                  </a:lnTo>
                  <a:lnTo>
                    <a:pt x="4756493" y="3381349"/>
                  </a:lnTo>
                  <a:lnTo>
                    <a:pt x="4799101" y="3368090"/>
                  </a:lnTo>
                  <a:lnTo>
                    <a:pt x="4837696" y="3347110"/>
                  </a:lnTo>
                  <a:lnTo>
                    <a:pt x="4871339" y="3319322"/>
                  </a:lnTo>
                  <a:lnTo>
                    <a:pt x="4899114" y="3285680"/>
                  </a:lnTo>
                  <a:lnTo>
                    <a:pt x="4920094" y="3247098"/>
                  </a:lnTo>
                  <a:lnTo>
                    <a:pt x="4933366" y="3204489"/>
                  </a:lnTo>
                  <a:lnTo>
                    <a:pt x="4937988" y="3158782"/>
                  </a:lnTo>
                  <a:lnTo>
                    <a:pt x="4937988" y="227203"/>
                  </a:lnTo>
                  <a:close/>
                </a:path>
                <a:path w="10328910" h="3386454">
                  <a:moveTo>
                    <a:pt x="10328364" y="227203"/>
                  </a:moveTo>
                  <a:lnTo>
                    <a:pt x="10323741" y="181495"/>
                  </a:lnTo>
                  <a:lnTo>
                    <a:pt x="10310470" y="138887"/>
                  </a:lnTo>
                  <a:lnTo>
                    <a:pt x="10289489" y="100291"/>
                  </a:lnTo>
                  <a:lnTo>
                    <a:pt x="10261714" y="66649"/>
                  </a:lnTo>
                  <a:lnTo>
                    <a:pt x="10228072" y="38874"/>
                  </a:lnTo>
                  <a:lnTo>
                    <a:pt x="10189477" y="17894"/>
                  </a:lnTo>
                  <a:lnTo>
                    <a:pt x="10146868" y="4622"/>
                  </a:lnTo>
                  <a:lnTo>
                    <a:pt x="10101161" y="0"/>
                  </a:lnTo>
                  <a:lnTo>
                    <a:pt x="5617578" y="0"/>
                  </a:lnTo>
                  <a:lnTo>
                    <a:pt x="5571871" y="4622"/>
                  </a:lnTo>
                  <a:lnTo>
                    <a:pt x="5529262" y="17894"/>
                  </a:lnTo>
                  <a:lnTo>
                    <a:pt x="5490667" y="38874"/>
                  </a:lnTo>
                  <a:lnTo>
                    <a:pt x="5457025" y="66649"/>
                  </a:lnTo>
                  <a:lnTo>
                    <a:pt x="5429250" y="100291"/>
                  </a:lnTo>
                  <a:lnTo>
                    <a:pt x="5408269" y="138887"/>
                  </a:lnTo>
                  <a:lnTo>
                    <a:pt x="5394998" y="181495"/>
                  </a:lnTo>
                  <a:lnTo>
                    <a:pt x="5390375" y="227203"/>
                  </a:lnTo>
                  <a:lnTo>
                    <a:pt x="5390375" y="3158782"/>
                  </a:lnTo>
                  <a:lnTo>
                    <a:pt x="5394998" y="3204489"/>
                  </a:lnTo>
                  <a:lnTo>
                    <a:pt x="5408269" y="3247098"/>
                  </a:lnTo>
                  <a:lnTo>
                    <a:pt x="5429250" y="3285680"/>
                  </a:lnTo>
                  <a:lnTo>
                    <a:pt x="5457025" y="3319322"/>
                  </a:lnTo>
                  <a:lnTo>
                    <a:pt x="5490667" y="3347110"/>
                  </a:lnTo>
                  <a:lnTo>
                    <a:pt x="5529262" y="3368090"/>
                  </a:lnTo>
                  <a:lnTo>
                    <a:pt x="5571871" y="3381349"/>
                  </a:lnTo>
                  <a:lnTo>
                    <a:pt x="5617578" y="3385985"/>
                  </a:lnTo>
                  <a:lnTo>
                    <a:pt x="10101174" y="3385985"/>
                  </a:lnTo>
                  <a:lnTo>
                    <a:pt x="10146868" y="3381349"/>
                  </a:lnTo>
                  <a:lnTo>
                    <a:pt x="10189477" y="3368090"/>
                  </a:lnTo>
                  <a:lnTo>
                    <a:pt x="10228072" y="3347110"/>
                  </a:lnTo>
                  <a:lnTo>
                    <a:pt x="10261714" y="3319322"/>
                  </a:lnTo>
                  <a:lnTo>
                    <a:pt x="10289489" y="3285680"/>
                  </a:lnTo>
                  <a:lnTo>
                    <a:pt x="10310470" y="3247098"/>
                  </a:lnTo>
                  <a:lnTo>
                    <a:pt x="10323741" y="3204489"/>
                  </a:lnTo>
                  <a:lnTo>
                    <a:pt x="10328364" y="3158782"/>
                  </a:lnTo>
                  <a:lnTo>
                    <a:pt x="10328364" y="227203"/>
                  </a:lnTo>
                  <a:close/>
                </a:path>
              </a:pathLst>
            </a:custGeom>
            <a:solidFill>
              <a:srgbClr val="FDFAFA"/>
            </a:solidFill>
          </p:spPr>
          <p:txBody>
            <a:bodyPr wrap="square" lIns="0" tIns="0" rIns="0" bIns="0" rtlCol="0"/>
            <a:lstStyle/>
            <a:p>
              <a:endParaRPr dirty="0"/>
            </a:p>
          </p:txBody>
        </p:sp>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113058" y="2032574"/>
            <a:ext cx="6576059" cy="2940741"/>
          </a:xfrm>
          <a:prstGeom prst="rect">
            <a:avLst/>
          </a:prstGeom>
        </p:spPr>
        <p:txBody>
          <a:bodyPr vert="horz" wrap="square" lIns="0" tIns="12065" rIns="0" bIns="0" rtlCol="0">
            <a:spAutoFit/>
          </a:bodyPr>
          <a:lstStyle/>
          <a:p>
            <a:pPr marL="12700" marR="5080">
              <a:lnSpc>
                <a:spcPct val="116100"/>
              </a:lnSpc>
              <a:spcBef>
                <a:spcPts val="95"/>
              </a:spcBef>
            </a:pPr>
            <a:r>
              <a:rPr sz="5600" spc="-5" dirty="0">
                <a:solidFill>
                  <a:srgbClr val="FFFFFF"/>
                </a:solidFill>
              </a:rPr>
              <a:t>How</a:t>
            </a:r>
            <a:r>
              <a:rPr sz="5600" spc="-10" dirty="0">
                <a:solidFill>
                  <a:srgbClr val="FFFFFF"/>
                </a:solidFill>
              </a:rPr>
              <a:t> </a:t>
            </a:r>
            <a:r>
              <a:rPr sz="5600" spc="-30" dirty="0">
                <a:solidFill>
                  <a:srgbClr val="FFFFFF"/>
                </a:solidFill>
              </a:rPr>
              <a:t>to</a:t>
            </a:r>
            <a:r>
              <a:rPr sz="5600" spc="-10" dirty="0">
                <a:solidFill>
                  <a:srgbClr val="FFFFFF"/>
                </a:solidFill>
              </a:rPr>
              <a:t> identify </a:t>
            </a:r>
            <a:r>
              <a:rPr sz="5600" spc="15" dirty="0">
                <a:solidFill>
                  <a:srgbClr val="FFFFFF"/>
                </a:solidFill>
              </a:rPr>
              <a:t>if </a:t>
            </a:r>
            <a:r>
              <a:rPr sz="5600" spc="20" dirty="0">
                <a:solidFill>
                  <a:srgbClr val="FFFFFF"/>
                </a:solidFill>
              </a:rPr>
              <a:t> someone</a:t>
            </a:r>
            <a:r>
              <a:rPr sz="5600" spc="-35" dirty="0">
                <a:solidFill>
                  <a:srgbClr val="FFFFFF"/>
                </a:solidFill>
              </a:rPr>
              <a:t> </a:t>
            </a:r>
            <a:r>
              <a:rPr lang="en-IN" sz="5600" spc="-15" dirty="0">
                <a:solidFill>
                  <a:srgbClr val="FFFFFF"/>
                </a:solidFill>
              </a:rPr>
              <a:t>got bitten or stung ?</a:t>
            </a:r>
            <a:endParaRPr sz="5600" dirty="0"/>
          </a:p>
        </p:txBody>
      </p:sp>
      <p:sp>
        <p:nvSpPr>
          <p:cNvPr id="10" name="object 10"/>
          <p:cNvSpPr txBox="1"/>
          <p:nvPr/>
        </p:nvSpPr>
        <p:spPr>
          <a:xfrm>
            <a:off x="2380571" y="5910949"/>
            <a:ext cx="3495040" cy="3563540"/>
          </a:xfrm>
          <a:prstGeom prst="rect">
            <a:avLst/>
          </a:prstGeom>
        </p:spPr>
        <p:txBody>
          <a:bodyPr vert="horz" wrap="square" lIns="0" tIns="494665" rIns="0" bIns="0" rtlCol="0">
            <a:spAutoFit/>
          </a:bodyPr>
          <a:lstStyle/>
          <a:p>
            <a:pPr marL="212090">
              <a:lnSpc>
                <a:spcPct val="100000"/>
              </a:lnSpc>
              <a:spcBef>
                <a:spcPts val="3895"/>
              </a:spcBef>
            </a:pPr>
            <a:r>
              <a:rPr lang="en-IN" sz="4000" b="1" spc="5" dirty="0">
                <a:solidFill>
                  <a:srgbClr val="8BD9A6"/>
                </a:solidFill>
                <a:latin typeface="Roboto"/>
                <a:cs typeface="Roboto"/>
              </a:rPr>
              <a:t>Animal Bites</a:t>
            </a:r>
            <a:endParaRPr lang="en-US" sz="4000" dirty="0">
              <a:latin typeface="Roboto"/>
              <a:cs typeface="Roboto"/>
            </a:endParaRPr>
          </a:p>
          <a:p>
            <a:pPr marL="12700" marR="108585">
              <a:lnSpc>
                <a:spcPct val="115399"/>
              </a:lnSpc>
              <a:spcBef>
                <a:spcPts val="1370"/>
              </a:spcBef>
            </a:pPr>
            <a:r>
              <a:rPr lang="en-US" sz="2600" b="1" spc="-25" dirty="0">
                <a:solidFill>
                  <a:srgbClr val="295773"/>
                </a:solidFill>
                <a:latin typeface="Roboto"/>
                <a:cs typeface="Roboto"/>
              </a:rPr>
              <a:t>Animal bites usually have teeth marks and puncture wounds with little scratches to extensive wounds</a:t>
            </a:r>
            <a:endParaRPr lang="en-US" sz="2600" dirty="0">
              <a:latin typeface="Roboto"/>
              <a:cs typeface="Roboto"/>
            </a:endParaRPr>
          </a:p>
        </p:txBody>
      </p:sp>
      <p:sp>
        <p:nvSpPr>
          <p:cNvPr id="11" name="object 11"/>
          <p:cNvSpPr txBox="1"/>
          <p:nvPr/>
        </p:nvSpPr>
        <p:spPr>
          <a:xfrm>
            <a:off x="7040495" y="5921859"/>
            <a:ext cx="4043679" cy="3103414"/>
          </a:xfrm>
          <a:prstGeom prst="rect">
            <a:avLst/>
          </a:prstGeom>
        </p:spPr>
        <p:txBody>
          <a:bodyPr vert="horz" wrap="square" lIns="0" tIns="494665" rIns="0" bIns="0" rtlCol="0">
            <a:spAutoFit/>
          </a:bodyPr>
          <a:lstStyle/>
          <a:p>
            <a:pPr marL="440055">
              <a:lnSpc>
                <a:spcPct val="100000"/>
              </a:lnSpc>
              <a:spcBef>
                <a:spcPts val="3895"/>
              </a:spcBef>
            </a:pPr>
            <a:r>
              <a:rPr lang="en-IN" sz="4000" b="1" spc="5" dirty="0">
                <a:solidFill>
                  <a:srgbClr val="8BD9A6"/>
                </a:solidFill>
                <a:latin typeface="Roboto"/>
                <a:cs typeface="Roboto"/>
              </a:rPr>
              <a:t>Snake Bites</a:t>
            </a:r>
            <a:endParaRPr lang="en-IN" sz="4000" b="1" spc="15" dirty="0">
              <a:solidFill>
                <a:srgbClr val="8BD9A6"/>
              </a:solidFill>
              <a:latin typeface="Roboto"/>
              <a:cs typeface="Roboto"/>
            </a:endParaRPr>
          </a:p>
          <a:p>
            <a:pPr marL="12700" marR="5080">
              <a:lnSpc>
                <a:spcPct val="115399"/>
              </a:lnSpc>
              <a:spcBef>
                <a:spcPts val="1370"/>
              </a:spcBef>
            </a:pPr>
            <a:r>
              <a:rPr lang="en-IN" sz="2600" b="1" spc="-25" dirty="0">
                <a:solidFill>
                  <a:srgbClr val="295773"/>
                </a:solidFill>
                <a:latin typeface="Roboto"/>
                <a:cs typeface="Roboto"/>
              </a:rPr>
              <a:t>Fang marks : presence of two puncture wounds indicate a bite by a poisonous snake</a:t>
            </a:r>
            <a:endParaRPr lang="en-IN" sz="2600" dirty="0">
              <a:latin typeface="Roboto"/>
              <a:cs typeface="Roboto"/>
            </a:endParaRPr>
          </a:p>
        </p:txBody>
      </p:sp>
      <p:pic>
        <p:nvPicPr>
          <p:cNvPr id="13" name="Picture 12">
            <a:extLst>
              <a:ext uri="{FF2B5EF4-FFF2-40B4-BE49-F238E27FC236}">
                <a16:creationId xmlns:a16="http://schemas.microsoft.com/office/drawing/2014/main" id="{802DA302-A0BE-5C3F-76D7-3A930ECA9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
        <p:nvSpPr>
          <p:cNvPr id="17" name="TextBox 16">
            <a:extLst>
              <a:ext uri="{FF2B5EF4-FFF2-40B4-BE49-F238E27FC236}">
                <a16:creationId xmlns:a16="http://schemas.microsoft.com/office/drawing/2014/main" id="{43598859-8605-2AC1-F411-6315C7F4E630}"/>
              </a:ext>
            </a:extLst>
          </p:cNvPr>
          <p:cNvSpPr txBox="1"/>
          <p:nvPr/>
        </p:nvSpPr>
        <p:spPr>
          <a:xfrm>
            <a:off x="11772450" y="6381894"/>
            <a:ext cx="3833333" cy="3508653"/>
          </a:xfrm>
          <a:prstGeom prst="rect">
            <a:avLst/>
          </a:prstGeom>
          <a:noFill/>
        </p:spPr>
        <p:txBody>
          <a:bodyPr wrap="square" rtlCol="0">
            <a:spAutoFit/>
          </a:bodyPr>
          <a:lstStyle/>
          <a:p>
            <a:pPr algn="ctr"/>
            <a:r>
              <a:rPr lang="en-IN" sz="4000" b="1" spc="5" dirty="0">
                <a:solidFill>
                  <a:srgbClr val="8BD9A6"/>
                </a:solidFill>
                <a:latin typeface="Roboto"/>
                <a:cs typeface="Roboto"/>
              </a:rPr>
              <a:t>Insect Stings</a:t>
            </a:r>
          </a:p>
          <a:p>
            <a:r>
              <a:rPr lang="en-IN" sz="2600" b="1" spc="5" dirty="0">
                <a:solidFill>
                  <a:srgbClr val="295773"/>
                </a:solidFill>
                <a:latin typeface="Roboto"/>
                <a:cs typeface="Roboto"/>
              </a:rPr>
              <a:t>Sting may be still there in the wound.</a:t>
            </a:r>
          </a:p>
          <a:p>
            <a:r>
              <a:rPr lang="en-IN" sz="2600" b="1" spc="5" dirty="0">
                <a:solidFill>
                  <a:srgbClr val="295773"/>
                </a:solidFill>
                <a:latin typeface="Roboto"/>
                <a:cs typeface="Roboto"/>
              </a:rPr>
              <a:t>Sharp pain at the site of the sting with central reddened puncture wound.</a:t>
            </a:r>
          </a:p>
          <a:p>
            <a:endParaRPr lang="en-IN" sz="2600" b="1" spc="5" dirty="0">
              <a:solidFill>
                <a:srgbClr val="295773"/>
              </a:solidFill>
              <a:latin typeface="Roboto"/>
              <a:cs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0" y="4348570"/>
            <a:ext cx="20269200" cy="1589859"/>
          </a:xfrm>
          <a:prstGeom prst="rect">
            <a:avLst/>
          </a:prstGeom>
        </p:spPr>
        <p:txBody>
          <a:bodyPr vert="horz" wrap="square" lIns="0" tIns="13335" rIns="0" bIns="0" rtlCol="0">
            <a:spAutoFit/>
          </a:bodyPr>
          <a:lstStyle/>
          <a:p>
            <a:pPr marL="2875915" marR="5080" indent="911860">
              <a:lnSpc>
                <a:spcPct val="116399"/>
              </a:lnSpc>
              <a:spcBef>
                <a:spcPts val="105"/>
              </a:spcBef>
            </a:pPr>
            <a:r>
              <a:rPr spc="-35" dirty="0"/>
              <a:t>Symptoms</a:t>
            </a:r>
            <a:r>
              <a:rPr spc="-25" dirty="0"/>
              <a:t> </a:t>
            </a:r>
            <a:r>
              <a:rPr lang="en-IN" spc="-25" dirty="0"/>
              <a:t>after bites / stings</a:t>
            </a:r>
            <a:endParaRPr spc="20" dirty="0"/>
          </a:p>
        </p:txBody>
      </p:sp>
      <p:pic>
        <p:nvPicPr>
          <p:cNvPr id="4" name="Picture 3">
            <a:extLst>
              <a:ext uri="{FF2B5EF4-FFF2-40B4-BE49-F238E27FC236}">
                <a16:creationId xmlns:a16="http://schemas.microsoft.com/office/drawing/2014/main" id="{3A77C409-9991-C526-B69D-5A7F233E4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581176" y="5143500"/>
            <a:ext cx="3816350" cy="4838632"/>
          </a:xfrm>
          <a:prstGeom prst="rect">
            <a:avLst/>
          </a:prstGeom>
        </p:spPr>
        <p:txBody>
          <a:bodyPr vert="horz" wrap="square" lIns="0" tIns="326390" rIns="0" bIns="0" rtlCol="0">
            <a:spAutoFit/>
          </a:bodyPr>
          <a:lstStyle/>
          <a:p>
            <a:pPr marR="5080" algn="r">
              <a:lnSpc>
                <a:spcPct val="100000"/>
              </a:lnSpc>
              <a:spcBef>
                <a:spcPts val="2570"/>
              </a:spcBef>
            </a:pP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IN" sz="3000" b="1" spc="-15" dirty="0">
                <a:solidFill>
                  <a:srgbClr val="017353"/>
                </a:solidFill>
                <a:latin typeface="Roboto"/>
                <a:cs typeface="Roboto"/>
              </a:rPr>
              <a:t>Insect stings have single puncture wound causing swelling around the affected area and sharp pain at the point of sting</a:t>
            </a:r>
            <a:endParaRPr sz="3000" dirty="0">
              <a:latin typeface="Roboto"/>
              <a:cs typeface="Roboto"/>
            </a:endParaRPr>
          </a:p>
        </p:txBody>
      </p:sp>
      <p:sp>
        <p:nvSpPr>
          <p:cNvPr id="8" name="object 8"/>
          <p:cNvSpPr txBox="1"/>
          <p:nvPr/>
        </p:nvSpPr>
        <p:spPr>
          <a:xfrm>
            <a:off x="4896082" y="1195794"/>
            <a:ext cx="4005579" cy="1593770"/>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Swelling of face, tongue, rash patches in skin can be seen.</a:t>
            </a:r>
            <a:endParaRPr sz="3000" dirty="0">
              <a:latin typeface="Roboto"/>
              <a:cs typeface="Roboto"/>
            </a:endParaRPr>
          </a:p>
        </p:txBody>
      </p:sp>
      <p:sp>
        <p:nvSpPr>
          <p:cNvPr id="9" name="object 9"/>
          <p:cNvSpPr txBox="1"/>
          <p:nvPr/>
        </p:nvSpPr>
        <p:spPr>
          <a:xfrm>
            <a:off x="9801286" y="6441422"/>
            <a:ext cx="3917315" cy="3136115"/>
          </a:xfrm>
          <a:prstGeom prst="rect">
            <a:avLst/>
          </a:prstGeom>
        </p:spPr>
        <p:txBody>
          <a:bodyPr vert="horz" wrap="square" lIns="0" tIns="283210" rIns="0" bIns="0" rtlCol="0">
            <a:spAutoFit/>
          </a:bodyPr>
          <a:lstStyle/>
          <a:p>
            <a:pPr marR="5080" algn="r">
              <a:lnSpc>
                <a:spcPct val="100000"/>
              </a:lnSpc>
              <a:spcBef>
                <a:spcPts val="2230"/>
              </a:spcBef>
            </a:pPr>
            <a:r>
              <a:rPr sz="3900" b="1" spc="-5" dirty="0">
                <a:solidFill>
                  <a:srgbClr val="8BD9A6"/>
                </a:solidFill>
                <a:latin typeface="Roboto"/>
                <a:cs typeface="Roboto"/>
              </a:rPr>
              <a:t>03.</a:t>
            </a:r>
            <a:endParaRPr lang="en-IN" sz="3900" b="1" spc="-5" dirty="0">
              <a:solidFill>
                <a:srgbClr val="8BD9A6"/>
              </a:solidFill>
              <a:latin typeface="Roboto"/>
              <a:cs typeface="Roboto"/>
            </a:endParaRPr>
          </a:p>
          <a:p>
            <a:pPr marL="12700" marR="35560">
              <a:lnSpc>
                <a:spcPct val="116700"/>
              </a:lnSpc>
              <a:spcBef>
                <a:spcPts val="1040"/>
              </a:spcBef>
            </a:pPr>
            <a:r>
              <a:rPr lang="en-IN" sz="3000" b="1" dirty="0">
                <a:solidFill>
                  <a:srgbClr val="017353"/>
                </a:solidFill>
                <a:latin typeface="Roboto"/>
                <a:cs typeface="Roboto"/>
              </a:rPr>
              <a:t>Snake bites will have two puncture wounds with burning, throbbing pain.</a:t>
            </a:r>
            <a:endParaRPr lang="en-IN" sz="3000" dirty="0">
              <a:latin typeface="Roboto"/>
              <a:cs typeface="Roboto"/>
            </a:endParaRPr>
          </a:p>
        </p:txBody>
      </p:sp>
      <p:sp>
        <p:nvSpPr>
          <p:cNvPr id="10" name="object 10"/>
          <p:cNvSpPr txBox="1">
            <a:spLocks noGrp="1"/>
          </p:cNvSpPr>
          <p:nvPr>
            <p:ph type="title"/>
          </p:nvPr>
        </p:nvSpPr>
        <p:spPr>
          <a:xfrm>
            <a:off x="4941287" y="493572"/>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dirty="0"/>
          </a:p>
        </p:txBody>
      </p:sp>
      <p:sp>
        <p:nvSpPr>
          <p:cNvPr id="11" name="object 11"/>
          <p:cNvSpPr txBox="1"/>
          <p:nvPr/>
        </p:nvSpPr>
        <p:spPr>
          <a:xfrm>
            <a:off x="14299932" y="531702"/>
            <a:ext cx="3816350" cy="2921954"/>
          </a:xfrm>
          <a:prstGeom prst="rect">
            <a:avLst/>
          </a:prstGeom>
        </p:spPr>
        <p:txBody>
          <a:bodyPr vert="horz" wrap="square" lIns="0" tIns="13335" rIns="0" bIns="0" rtlCol="0">
            <a:spAutoFit/>
          </a:bodyPr>
          <a:lstStyle/>
          <a:p>
            <a:pPr marR="5080">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Dog bites may have teeth marks and several puncture wounds.</a:t>
            </a:r>
            <a:endParaRPr sz="3000" dirty="0">
              <a:latin typeface="Roboto"/>
              <a:cs typeface="Roboto"/>
            </a:endParaRPr>
          </a:p>
        </p:txBody>
      </p:sp>
      <p:pic>
        <p:nvPicPr>
          <p:cNvPr id="19" name="Picture 18">
            <a:extLst>
              <a:ext uri="{FF2B5EF4-FFF2-40B4-BE49-F238E27FC236}">
                <a16:creationId xmlns:a16="http://schemas.microsoft.com/office/drawing/2014/main" id="{32493DB7-B4C6-F132-D2CA-3AF3B4CF1059}"/>
              </a:ext>
            </a:extLst>
          </p:cNvPr>
          <p:cNvPicPr>
            <a:picLocks noChangeAspect="1"/>
          </p:cNvPicPr>
          <p:nvPr/>
        </p:nvPicPr>
        <p:blipFill rotWithShape="1">
          <a:blip r:embed="rId2">
            <a:extLst>
              <a:ext uri="{28A0092B-C50C-407E-A947-70E740481C1C}">
                <a14:useLocalDpi xmlns:a14="http://schemas.microsoft.com/office/drawing/2010/main" val="0"/>
              </a:ext>
            </a:extLst>
          </a:blip>
          <a:srcRect l="15669" r="7022"/>
          <a:stretch/>
        </p:blipFill>
        <p:spPr>
          <a:xfrm>
            <a:off x="-12290" y="13519"/>
            <a:ext cx="4752020" cy="4101588"/>
          </a:xfrm>
          <a:prstGeom prst="rect">
            <a:avLst/>
          </a:prstGeom>
        </p:spPr>
      </p:pic>
      <p:pic>
        <p:nvPicPr>
          <p:cNvPr id="21" name="Picture 20">
            <a:extLst>
              <a:ext uri="{FF2B5EF4-FFF2-40B4-BE49-F238E27FC236}">
                <a16:creationId xmlns:a16="http://schemas.microsoft.com/office/drawing/2014/main" id="{712FF1C2-6A99-91FC-9657-284FE2F2009A}"/>
              </a:ext>
            </a:extLst>
          </p:cNvPr>
          <p:cNvPicPr>
            <a:picLocks noChangeAspect="1"/>
          </p:cNvPicPr>
          <p:nvPr/>
        </p:nvPicPr>
        <p:blipFill rotWithShape="1">
          <a:blip r:embed="rId3">
            <a:extLst>
              <a:ext uri="{28A0092B-C50C-407E-A947-70E740481C1C}">
                <a14:useLocalDpi xmlns:a14="http://schemas.microsoft.com/office/drawing/2010/main" val="0"/>
              </a:ext>
            </a:extLst>
          </a:blip>
          <a:srcRect l="8442" r="16753"/>
          <a:stretch/>
        </p:blipFill>
        <p:spPr>
          <a:xfrm>
            <a:off x="8729943" y="13519"/>
            <a:ext cx="5297731" cy="4902240"/>
          </a:xfrm>
          <a:prstGeom prst="rect">
            <a:avLst/>
          </a:prstGeom>
        </p:spPr>
      </p:pic>
      <p:pic>
        <p:nvPicPr>
          <p:cNvPr id="23" name="Picture 22">
            <a:extLst>
              <a:ext uri="{FF2B5EF4-FFF2-40B4-BE49-F238E27FC236}">
                <a16:creationId xmlns:a16="http://schemas.microsoft.com/office/drawing/2014/main" id="{741752A4-3F93-DF19-8362-127435778021}"/>
              </a:ext>
            </a:extLst>
          </p:cNvPr>
          <p:cNvPicPr>
            <a:picLocks noChangeAspect="1"/>
          </p:cNvPicPr>
          <p:nvPr/>
        </p:nvPicPr>
        <p:blipFill rotWithShape="1">
          <a:blip r:embed="rId4">
            <a:extLst>
              <a:ext uri="{28A0092B-C50C-407E-A947-70E740481C1C}">
                <a14:useLocalDpi xmlns:a14="http://schemas.microsoft.com/office/drawing/2010/main" val="0"/>
              </a:ext>
            </a:extLst>
          </a:blip>
          <a:srcRect b="6170"/>
          <a:stretch/>
        </p:blipFill>
        <p:spPr>
          <a:xfrm>
            <a:off x="4739730" y="4075672"/>
            <a:ext cx="3717955" cy="6211328"/>
          </a:xfrm>
          <a:prstGeom prst="rect">
            <a:avLst/>
          </a:prstGeom>
        </p:spPr>
      </p:pic>
      <p:pic>
        <p:nvPicPr>
          <p:cNvPr id="25" name="Picture 24">
            <a:extLst>
              <a:ext uri="{FF2B5EF4-FFF2-40B4-BE49-F238E27FC236}">
                <a16:creationId xmlns:a16="http://schemas.microsoft.com/office/drawing/2014/main" id="{9218D631-EF56-581F-E8E5-30A5BE94D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0325" y="4613787"/>
            <a:ext cx="4257675" cy="567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spc="-25" dirty="0"/>
              <a:t> </a:t>
            </a:r>
            <a:r>
              <a:rPr spc="-10" dirty="0"/>
              <a:t>do?</a:t>
            </a:r>
          </a:p>
        </p:txBody>
      </p:sp>
      <p:pic>
        <p:nvPicPr>
          <p:cNvPr id="4" name="Picture 3">
            <a:extLst>
              <a:ext uri="{FF2B5EF4-FFF2-40B4-BE49-F238E27FC236}">
                <a16:creationId xmlns:a16="http://schemas.microsoft.com/office/drawing/2014/main" id="{573FC399-5C52-F4E1-5DE9-1862D7772F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5800" y="114300"/>
            <a:ext cx="2865600" cy="162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3CC5C9DF-9059-DA38-A6AF-94B104231348}"/>
              </a:ext>
            </a:extLst>
          </p:cNvPr>
          <p:cNvSpPr/>
          <p:nvPr/>
        </p:nvSpPr>
        <p:spPr>
          <a:xfrm>
            <a:off x="-152400" y="-190500"/>
            <a:ext cx="18592800" cy="1066800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79D1B65D-9A78-6DA9-5B8B-E327DDBC481B}"/>
              </a:ext>
            </a:extLst>
          </p:cNvPr>
          <p:cNvSpPr>
            <a:spLocks noGrp="1"/>
          </p:cNvSpPr>
          <p:nvPr>
            <p:ph sz="half" idx="2"/>
          </p:nvPr>
        </p:nvSpPr>
        <p:spPr>
          <a:xfrm>
            <a:off x="779206" y="1333500"/>
            <a:ext cx="5486400" cy="5909310"/>
          </a:xfrm>
        </p:spPr>
        <p:txBody>
          <a:bodyPr/>
          <a:lstStyle/>
          <a:p>
            <a:pPr algn="ctr"/>
            <a:r>
              <a:rPr lang="en-IN" sz="3200" b="1" dirty="0">
                <a:solidFill>
                  <a:schemeClr val="bg1"/>
                </a:solidFill>
                <a:latin typeface="Roboto" panose="02000000000000000000" pitchFamily="2" charset="0"/>
                <a:ea typeface="Roboto" panose="02000000000000000000" pitchFamily="2" charset="0"/>
                <a:cs typeface="Roboto" panose="02000000000000000000" pitchFamily="2" charset="0"/>
              </a:rPr>
              <a:t>Animal Bites</a:t>
            </a:r>
          </a:p>
          <a:p>
            <a:pPr marL="457200" indent="-457200" algn="l">
              <a:buFont typeface="Arial" panose="020B0604020202020204" pitchFamily="34" charset="0"/>
              <a:buChar char="•"/>
            </a:pPr>
            <a:r>
              <a:rPr lang="en-IN" sz="3200" dirty="0">
                <a:solidFill>
                  <a:schemeClr val="bg1"/>
                </a:solidFill>
                <a:latin typeface="Roboto" panose="02000000000000000000" pitchFamily="2" charset="0"/>
                <a:ea typeface="Roboto" panose="02000000000000000000" pitchFamily="2" charset="0"/>
                <a:cs typeface="Roboto" panose="02000000000000000000" pitchFamily="2" charset="0"/>
              </a:rPr>
              <a:t>Wash the wound well with soap and flush with running water.</a:t>
            </a:r>
          </a:p>
          <a:p>
            <a:pPr marL="457200" indent="-457200" algn="l">
              <a:buFont typeface="Arial" panose="020B0604020202020204" pitchFamily="34" charset="0"/>
              <a:buChar char="•"/>
            </a:pPr>
            <a:r>
              <a:rPr lang="en-IN" sz="3200" dirty="0">
                <a:solidFill>
                  <a:schemeClr val="bg1"/>
                </a:solidFill>
                <a:latin typeface="Roboto" panose="02000000000000000000" pitchFamily="2" charset="0"/>
                <a:ea typeface="Roboto" panose="02000000000000000000" pitchFamily="2" charset="0"/>
                <a:cs typeface="Roboto" panose="02000000000000000000" pitchFamily="2" charset="0"/>
              </a:rPr>
              <a:t>Apply antiseptic lotion such as Betadine if bleeding has stopped.</a:t>
            </a:r>
          </a:p>
          <a:p>
            <a:pPr marL="457200" indent="-457200" algn="l">
              <a:buFont typeface="Arial" panose="020B0604020202020204" pitchFamily="34" charset="0"/>
              <a:buChar char="•"/>
            </a:pPr>
            <a:r>
              <a:rPr lang="en-IN" sz="3200" dirty="0">
                <a:solidFill>
                  <a:schemeClr val="bg1"/>
                </a:solidFill>
                <a:latin typeface="Roboto" panose="02000000000000000000" pitchFamily="2" charset="0"/>
                <a:ea typeface="Roboto" panose="02000000000000000000" pitchFamily="2" charset="0"/>
                <a:cs typeface="Roboto" panose="02000000000000000000" pitchFamily="2" charset="0"/>
              </a:rPr>
              <a:t>Cover the wound with clean cloth or gauze.</a:t>
            </a:r>
          </a:p>
          <a:p>
            <a:pPr marL="457200" indent="-457200" algn="l">
              <a:buFont typeface="Arial" panose="020B0604020202020204" pitchFamily="34" charset="0"/>
              <a:buChar char="•"/>
            </a:pPr>
            <a:r>
              <a:rPr lang="en-IN" sz="3200" dirty="0">
                <a:solidFill>
                  <a:schemeClr val="bg1"/>
                </a:solidFill>
                <a:latin typeface="Roboto" panose="02000000000000000000" pitchFamily="2" charset="0"/>
                <a:ea typeface="Roboto" panose="02000000000000000000" pitchFamily="2" charset="0"/>
                <a:cs typeface="Roboto" panose="02000000000000000000" pitchFamily="2" charset="0"/>
              </a:rPr>
              <a:t>Get to the Hospital Immediately.</a:t>
            </a:r>
          </a:p>
          <a:p>
            <a:pPr marL="457200" indent="-457200" algn="l">
              <a:buFont typeface="Arial" panose="020B0604020202020204" pitchFamily="34" charset="0"/>
              <a:buChar char="•"/>
            </a:pPr>
            <a:endParaRPr lang="en-IN"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Content Placeholder 2">
            <a:extLst>
              <a:ext uri="{FF2B5EF4-FFF2-40B4-BE49-F238E27FC236}">
                <a16:creationId xmlns:a16="http://schemas.microsoft.com/office/drawing/2014/main" id="{093E5DF5-C985-BEC2-450B-D9B6C25F5595}"/>
              </a:ext>
            </a:extLst>
          </p:cNvPr>
          <p:cNvSpPr txBox="1">
            <a:spLocks/>
          </p:cNvSpPr>
          <p:nvPr/>
        </p:nvSpPr>
        <p:spPr>
          <a:xfrm>
            <a:off x="6781800" y="1333500"/>
            <a:ext cx="5486400" cy="8371523"/>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IN" sz="3200" b="1" kern="0" dirty="0">
                <a:solidFill>
                  <a:schemeClr val="bg1"/>
                </a:solidFill>
                <a:latin typeface="Roboto" panose="02000000000000000000" pitchFamily="2" charset="0"/>
                <a:ea typeface="Roboto" panose="02000000000000000000" pitchFamily="2" charset="0"/>
                <a:cs typeface="Roboto" panose="02000000000000000000" pitchFamily="2" charset="0"/>
              </a:rPr>
              <a:t>Snake Bite – Use the ‘RIGHT’ approach</a:t>
            </a:r>
          </a:p>
          <a:p>
            <a:pPr marL="457200" indent="-457200">
              <a:buFont typeface="Arial" panose="020B0604020202020204" pitchFamily="34" charset="0"/>
              <a:buChar char="•"/>
            </a:pPr>
            <a:r>
              <a:rPr lang="en-IN" sz="3200" b="1" kern="0" dirty="0">
                <a:solidFill>
                  <a:schemeClr val="bg1"/>
                </a:solidFill>
                <a:latin typeface="Roboto" panose="02000000000000000000" pitchFamily="2" charset="0"/>
                <a:ea typeface="Roboto" panose="02000000000000000000" pitchFamily="2" charset="0"/>
                <a:cs typeface="Roboto" panose="02000000000000000000" pitchFamily="2" charset="0"/>
              </a:rPr>
              <a:t>R</a:t>
            </a:r>
            <a:r>
              <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rPr>
              <a:t> – Reassure the person </a:t>
            </a:r>
            <a:r>
              <a:rPr lang="en-US" sz="3200" kern="0" dirty="0">
                <a:solidFill>
                  <a:schemeClr val="bg1"/>
                </a:solidFill>
                <a:latin typeface="Roboto" panose="02000000000000000000" pitchFamily="2" charset="0"/>
                <a:ea typeface="Roboto" panose="02000000000000000000" pitchFamily="2" charset="0"/>
                <a:cs typeface="Roboto" panose="02000000000000000000" pitchFamily="2" charset="0"/>
              </a:rPr>
              <a:t>(70% of snakebites are from non-poisonous snakes, only 50% poisonous snakes inject poison) </a:t>
            </a:r>
            <a:endPar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r>
              <a:rPr lang="en-IN" sz="3200" b="1" kern="0" dirty="0">
                <a:solidFill>
                  <a:schemeClr val="bg1"/>
                </a:solidFill>
                <a:latin typeface="Roboto" panose="02000000000000000000" pitchFamily="2" charset="0"/>
                <a:ea typeface="Roboto" panose="02000000000000000000" pitchFamily="2" charset="0"/>
                <a:cs typeface="Roboto" panose="02000000000000000000" pitchFamily="2" charset="0"/>
              </a:rPr>
              <a:t>I </a:t>
            </a:r>
            <a:r>
              <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3200" kern="0" dirty="0">
                <a:solidFill>
                  <a:schemeClr val="bg1"/>
                </a:solidFill>
                <a:latin typeface="Roboto" panose="02000000000000000000" pitchFamily="2" charset="0"/>
                <a:ea typeface="Roboto" panose="02000000000000000000" pitchFamily="2" charset="0"/>
                <a:cs typeface="Roboto" panose="02000000000000000000" pitchFamily="2" charset="0"/>
              </a:rPr>
              <a:t>Immobilize the affected body part of the person</a:t>
            </a:r>
          </a:p>
          <a:p>
            <a:pPr marL="457200" indent="-457200">
              <a:buFont typeface="Arial" panose="020B0604020202020204" pitchFamily="34" charset="0"/>
              <a:buChar char="•"/>
            </a:pPr>
            <a:r>
              <a:rPr lang="en-US" sz="3200" b="1" kern="0" dirty="0">
                <a:solidFill>
                  <a:schemeClr val="bg1"/>
                </a:solidFill>
                <a:latin typeface="Roboto" panose="02000000000000000000" pitchFamily="2" charset="0"/>
                <a:ea typeface="Roboto" panose="02000000000000000000" pitchFamily="2" charset="0"/>
                <a:cs typeface="Roboto" panose="02000000000000000000" pitchFamily="2" charset="0"/>
              </a:rPr>
              <a:t>GH</a:t>
            </a:r>
            <a:r>
              <a:rPr lang="en-US" sz="3200" kern="0" dirty="0">
                <a:solidFill>
                  <a:schemeClr val="bg1"/>
                </a:solidFill>
                <a:latin typeface="Roboto" panose="02000000000000000000" pitchFamily="2" charset="0"/>
                <a:ea typeface="Roboto" panose="02000000000000000000" pitchFamily="2" charset="0"/>
                <a:cs typeface="Roboto" panose="02000000000000000000" pitchFamily="2" charset="0"/>
              </a:rPr>
              <a:t> – Get to the Hospital Immediately.</a:t>
            </a:r>
          </a:p>
          <a:p>
            <a:pPr marL="457200" indent="-457200">
              <a:buFont typeface="Arial" panose="020B0604020202020204" pitchFamily="34" charset="0"/>
              <a:buChar char="•"/>
            </a:pPr>
            <a:r>
              <a:rPr lang="en-US" sz="3200" b="1" kern="0" dirty="0">
                <a:solidFill>
                  <a:schemeClr val="bg1"/>
                </a:solidFill>
                <a:latin typeface="Roboto" panose="02000000000000000000" pitchFamily="2" charset="0"/>
                <a:ea typeface="Roboto" panose="02000000000000000000" pitchFamily="2" charset="0"/>
                <a:cs typeface="Roboto" panose="02000000000000000000" pitchFamily="2" charset="0"/>
              </a:rPr>
              <a:t>T</a:t>
            </a:r>
            <a:r>
              <a:rPr lang="en-US" sz="3200" kern="0" dirty="0">
                <a:solidFill>
                  <a:schemeClr val="bg1"/>
                </a:solidFill>
                <a:latin typeface="Roboto" panose="02000000000000000000" pitchFamily="2" charset="0"/>
                <a:ea typeface="Roboto" panose="02000000000000000000" pitchFamily="2" charset="0"/>
                <a:cs typeface="Roboto" panose="02000000000000000000" pitchFamily="2" charset="0"/>
              </a:rPr>
              <a:t> - Tell the doctor of any systemic symptoms that manifests on the way to hospital.</a:t>
            </a:r>
          </a:p>
          <a:p>
            <a:pPr marL="457200" indent="-457200">
              <a:buFont typeface="Arial" panose="020B0604020202020204" pitchFamily="34" charset="0"/>
              <a:buChar char="•"/>
            </a:pPr>
            <a:r>
              <a:rPr lang="en-US" sz="3200" kern="0" dirty="0">
                <a:solidFill>
                  <a:schemeClr val="bg1"/>
                </a:solidFill>
                <a:latin typeface="Roboto" panose="02000000000000000000" pitchFamily="2" charset="0"/>
                <a:ea typeface="Roboto" panose="02000000000000000000" pitchFamily="2" charset="0"/>
                <a:cs typeface="Roboto" panose="02000000000000000000" pitchFamily="2" charset="0"/>
              </a:rPr>
              <a:t>Describe the snake clearly.</a:t>
            </a:r>
            <a:endPar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2">
            <a:extLst>
              <a:ext uri="{FF2B5EF4-FFF2-40B4-BE49-F238E27FC236}">
                <a16:creationId xmlns:a16="http://schemas.microsoft.com/office/drawing/2014/main" id="{4894A686-46AA-A128-9F4E-B37CC12CDA19}"/>
              </a:ext>
            </a:extLst>
          </p:cNvPr>
          <p:cNvSpPr txBox="1">
            <a:spLocks/>
          </p:cNvSpPr>
          <p:nvPr/>
        </p:nvSpPr>
        <p:spPr>
          <a:xfrm>
            <a:off x="12496800" y="1333500"/>
            <a:ext cx="5486400" cy="689419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IN" sz="3200" b="1" kern="0" dirty="0">
                <a:solidFill>
                  <a:schemeClr val="bg1"/>
                </a:solidFill>
                <a:latin typeface="Roboto" panose="02000000000000000000" pitchFamily="2" charset="0"/>
                <a:ea typeface="Roboto" panose="02000000000000000000" pitchFamily="2" charset="0"/>
                <a:cs typeface="Roboto" panose="02000000000000000000" pitchFamily="2" charset="0"/>
              </a:rPr>
              <a:t>Insect Stings</a:t>
            </a:r>
          </a:p>
          <a:p>
            <a:pPr marL="457200" indent="-457200">
              <a:buFont typeface="Arial" panose="020B0604020202020204" pitchFamily="34" charset="0"/>
              <a:buChar char="•"/>
            </a:pPr>
            <a:r>
              <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rPr>
              <a:t>Remove any remaining sting carefully.</a:t>
            </a:r>
          </a:p>
          <a:p>
            <a:pPr marL="457200" indent="-457200">
              <a:buFont typeface="Arial" panose="020B0604020202020204" pitchFamily="34" charset="0"/>
              <a:buChar char="•"/>
            </a:pPr>
            <a:r>
              <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rPr>
              <a:t>Wash the wound well with soap and flush with running water.</a:t>
            </a:r>
          </a:p>
          <a:p>
            <a:pPr marL="457200" indent="-457200">
              <a:buFont typeface="Arial" panose="020B0604020202020204" pitchFamily="34" charset="0"/>
              <a:buChar char="•"/>
            </a:pPr>
            <a:r>
              <a:rPr lang="en-IN" sz="3200" kern="0" dirty="0">
                <a:solidFill>
                  <a:schemeClr val="bg1"/>
                </a:solidFill>
                <a:latin typeface="Roboto" panose="02000000000000000000" pitchFamily="2" charset="0"/>
                <a:ea typeface="Roboto" panose="02000000000000000000" pitchFamily="2" charset="0"/>
                <a:cs typeface="Roboto" panose="02000000000000000000" pitchFamily="2" charset="0"/>
              </a:rPr>
              <a:t>If the body is showing symptoms such as Fever, allergic reactions such as swelling face, tongue or any breathing difficulties – Seek Emergency medical Help immediately or Get to the Hospital Immediately.</a:t>
            </a:r>
          </a:p>
        </p:txBody>
      </p:sp>
      <p:pic>
        <p:nvPicPr>
          <p:cNvPr id="2" name="Picture 1">
            <a:extLst>
              <a:ext uri="{FF2B5EF4-FFF2-40B4-BE49-F238E27FC236}">
                <a16:creationId xmlns:a16="http://schemas.microsoft.com/office/drawing/2014/main" id="{125BEE1C-800B-4A15-B5C3-5FEB3AE62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10245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1000"/>
                                        <p:tgtEl>
                                          <p:spTgt spid="5">
                                            <p:txEl>
                                              <p:pRg st="4" end="4"/>
                                            </p:txEl>
                                          </p:spTgt>
                                        </p:tgtEl>
                                      </p:cBhvr>
                                    </p:animEffect>
                                    <p:anim calcmode="lin" valueType="num">
                                      <p:cBhvr>
                                        <p:cTn id="5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0"/>
                                        <p:tgtEl>
                                          <p:spTgt spid="5">
                                            <p:txEl>
                                              <p:pRg st="5" end="5"/>
                                            </p:txEl>
                                          </p:spTgt>
                                        </p:tgtEl>
                                      </p:cBhvr>
                                    </p:animEffect>
                                    <p:anim calcmode="lin" valueType="num">
                                      <p:cBhvr>
                                        <p:cTn id="6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fade">
                                      <p:cBhvr>
                                        <p:cTn id="66" dur="1000"/>
                                        <p:tgtEl>
                                          <p:spTgt spid="6">
                                            <p:txEl>
                                              <p:pRg st="0" end="0"/>
                                            </p:txEl>
                                          </p:spTgt>
                                        </p:tgtEl>
                                      </p:cBhvr>
                                    </p:animEffect>
                                    <p:anim calcmode="lin" valueType="num">
                                      <p:cBhvr>
                                        <p:cTn id="6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fade">
                                      <p:cBhvr>
                                        <p:cTn id="71" dur="1000"/>
                                        <p:tgtEl>
                                          <p:spTgt spid="6">
                                            <p:txEl>
                                              <p:pRg st="1" end="1"/>
                                            </p:txEl>
                                          </p:spTgt>
                                        </p:tgtEl>
                                      </p:cBhvr>
                                    </p:animEffect>
                                    <p:anim calcmode="lin" valueType="num">
                                      <p:cBhvr>
                                        <p:cTn id="7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fade">
                                      <p:cBhvr>
                                        <p:cTn id="76" dur="1000"/>
                                        <p:tgtEl>
                                          <p:spTgt spid="6">
                                            <p:txEl>
                                              <p:pRg st="2" end="2"/>
                                            </p:txEl>
                                          </p:spTgt>
                                        </p:tgtEl>
                                      </p:cBhvr>
                                    </p:animEffect>
                                    <p:anim calcmode="lin" valueType="num">
                                      <p:cBhvr>
                                        <p:cTn id="7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fade">
                                      <p:cBhvr>
                                        <p:cTn id="81" dur="1000"/>
                                        <p:tgtEl>
                                          <p:spTgt spid="6">
                                            <p:txEl>
                                              <p:pRg st="3" end="3"/>
                                            </p:txEl>
                                          </p:spTgt>
                                        </p:tgtEl>
                                      </p:cBhvr>
                                    </p:animEffect>
                                    <p:anim calcmode="lin" valueType="num">
                                      <p:cBhvr>
                                        <p:cTn id="8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266700"/>
            <a:ext cx="16306800" cy="8833187"/>
          </a:xfrm>
        </p:spPr>
        <p:txBody>
          <a:bodyPr/>
          <a:lstStyle/>
          <a:p>
            <a:pPr algn="ctr"/>
            <a:r>
              <a:rPr lang="en-US" sz="4000" b="1" dirty="0">
                <a:solidFill>
                  <a:schemeClr val="bg1"/>
                </a:solidFill>
                <a:latin typeface="Roboto" panose="02000000000000000000" pitchFamily="2" charset="0"/>
              </a:rPr>
              <a:t>ASSESSMENT</a:t>
            </a:r>
          </a:p>
          <a:p>
            <a:pPr algn="ctr"/>
            <a:endParaRPr lang="en-US" sz="4000" b="1" dirty="0">
              <a:solidFill>
                <a:schemeClr val="bg1"/>
              </a:solidFill>
              <a:latin typeface="Roboto" panose="02000000000000000000" pitchFamily="2" charset="0"/>
            </a:endParaRPr>
          </a:p>
          <a:p>
            <a:pPr marL="742950" indent="-742950" algn="l">
              <a:buFont typeface="+mj-lt"/>
              <a:buAutoNum type="arabicPeriod"/>
            </a:pPr>
            <a:r>
              <a:rPr lang="en-US" sz="2600" dirty="0">
                <a:solidFill>
                  <a:schemeClr val="bg1"/>
                </a:solidFill>
                <a:latin typeface="Roboto" panose="02000000000000000000" pitchFamily="2" charset="0"/>
              </a:rPr>
              <a:t>Imagine you discover a small, red bump on your arm, accompanied by a sharp, burning sensation. You suspect it might be a bite or sting, but you're unsure by what. Which of these clues could help you identify the culprit?</a:t>
            </a:r>
          </a:p>
          <a:p>
            <a:pPr marL="971550" lvl="1" indent="-514350" algn="l">
              <a:buFont typeface="+mj-lt"/>
              <a:buAutoNum type="alphaLcParenR"/>
            </a:pPr>
            <a:r>
              <a:rPr lang="en-US" sz="2600" dirty="0">
                <a:solidFill>
                  <a:schemeClr val="bg1"/>
                </a:solidFill>
                <a:latin typeface="Roboto" panose="02000000000000000000" pitchFamily="2" charset="0"/>
              </a:rPr>
              <a:t>Size and shape of the mark: Is it a single puncture or a series of dots? Is it round, oval, or elongated?</a:t>
            </a:r>
          </a:p>
          <a:p>
            <a:pPr marL="971550" lvl="1" indent="-514350" algn="l">
              <a:buFont typeface="+mj-lt"/>
              <a:buAutoNum type="alphaLcParenR"/>
            </a:pPr>
            <a:r>
              <a:rPr lang="en-US" sz="2600" dirty="0">
                <a:solidFill>
                  <a:schemeClr val="bg1"/>
                </a:solidFill>
                <a:latin typeface="Roboto" panose="02000000000000000000" pitchFamily="2" charset="0"/>
              </a:rPr>
              <a:t>Pain level and sensation: Is it a sharp, burning pain, a dull ache, or something else? Does it feel itchy or numb?</a:t>
            </a:r>
          </a:p>
          <a:p>
            <a:pPr marL="971550" lvl="1" indent="-514350" algn="l">
              <a:buFont typeface="+mj-lt"/>
              <a:buAutoNum type="alphaLcParenR"/>
            </a:pPr>
            <a:r>
              <a:rPr lang="en-US" sz="2600" dirty="0">
                <a:solidFill>
                  <a:schemeClr val="bg1"/>
                </a:solidFill>
                <a:latin typeface="Roboto" panose="02000000000000000000" pitchFamily="2" charset="0"/>
              </a:rPr>
              <a:t>Swelling and discoloration: Is the area swollen or puffy? Is there redness, bruising, or any other discoloration?</a:t>
            </a:r>
          </a:p>
          <a:p>
            <a:pPr marL="971550" lvl="1" indent="-514350" algn="l">
              <a:buFont typeface="+mj-lt"/>
              <a:buAutoNum type="alphaLcParenR"/>
            </a:pPr>
            <a:r>
              <a:rPr lang="en-US" sz="2600" dirty="0">
                <a:solidFill>
                  <a:schemeClr val="bg1"/>
                </a:solidFill>
                <a:latin typeface="Roboto" panose="02000000000000000000" pitchFamily="2" charset="0"/>
              </a:rPr>
              <a:t>Presence of venom sacs or stingers: Can you see any remnants of a stinger or venom sacs near the wound?</a:t>
            </a:r>
          </a:p>
          <a:p>
            <a:pPr marL="971550" lvl="1" indent="-514350" algn="l">
              <a:buFont typeface="+mj-lt"/>
              <a:buAutoNum type="alphaLcParenR"/>
            </a:pPr>
            <a:r>
              <a:rPr lang="en-US" sz="2600" dirty="0">
                <a:solidFill>
                  <a:schemeClr val="bg1"/>
                </a:solidFill>
                <a:latin typeface="Roboto" panose="02000000000000000000" pitchFamily="2" charset="0"/>
              </a:rPr>
              <a:t>Location and activity: Where on your body is the bite/sting? Were you active in an area known for specific insects or creatures?</a:t>
            </a:r>
          </a:p>
          <a:p>
            <a:pPr lvl="1" algn="l"/>
            <a:endParaRPr lang="en-US" sz="2600" dirty="0">
              <a:solidFill>
                <a:schemeClr val="bg1"/>
              </a:solidFill>
              <a:latin typeface="Roboto" panose="02000000000000000000" pitchFamily="2" charset="0"/>
            </a:endParaRPr>
          </a:p>
          <a:p>
            <a:pPr marL="514350" indent="-514350" algn="l">
              <a:buFont typeface="+mj-lt"/>
              <a:buAutoNum type="arabicPeriod"/>
            </a:pPr>
            <a:r>
              <a:rPr lang="en-US" sz="2600" dirty="0">
                <a:solidFill>
                  <a:schemeClr val="bg1"/>
                </a:solidFill>
                <a:latin typeface="Roboto" panose="02000000000000000000" pitchFamily="2" charset="0"/>
              </a:rPr>
              <a:t>If someone gets bitten, what is the FIRST thing you should do?</a:t>
            </a:r>
          </a:p>
          <a:p>
            <a:pPr marL="971550" lvl="1" indent="-514350" algn="l">
              <a:buFont typeface="+mj-lt"/>
              <a:buAutoNum type="alphaLcParenR"/>
            </a:pPr>
            <a:r>
              <a:rPr lang="en-US" sz="2600" dirty="0">
                <a:solidFill>
                  <a:schemeClr val="bg1"/>
                </a:solidFill>
                <a:latin typeface="Roboto" panose="02000000000000000000" pitchFamily="2" charset="0"/>
              </a:rPr>
              <a:t>Apply ice or heat to the area.</a:t>
            </a:r>
          </a:p>
          <a:p>
            <a:pPr marL="971550" lvl="1" indent="-514350" algn="l">
              <a:buFont typeface="+mj-lt"/>
              <a:buAutoNum type="alphaLcParenR"/>
            </a:pPr>
            <a:r>
              <a:rPr lang="en-US" sz="2600" dirty="0">
                <a:solidFill>
                  <a:schemeClr val="bg1"/>
                </a:solidFill>
                <a:latin typeface="Roboto" panose="02000000000000000000" pitchFamily="2" charset="0"/>
              </a:rPr>
              <a:t>Attempt to remove venom sacs or stingers if present.</a:t>
            </a:r>
          </a:p>
          <a:p>
            <a:pPr marL="971550" lvl="1" indent="-514350" algn="l">
              <a:buFont typeface="+mj-lt"/>
              <a:buAutoNum type="alphaLcParenR"/>
            </a:pPr>
            <a:r>
              <a:rPr lang="en-US" sz="2600" dirty="0">
                <a:solidFill>
                  <a:schemeClr val="bg1"/>
                </a:solidFill>
                <a:latin typeface="Roboto" panose="02000000000000000000" pitchFamily="2" charset="0"/>
              </a:rPr>
              <a:t>Elevate the affected limb, if possible.</a:t>
            </a:r>
          </a:p>
          <a:p>
            <a:pPr marL="971550" lvl="1" indent="-514350" algn="l">
              <a:buFont typeface="+mj-lt"/>
              <a:buAutoNum type="alphaLcParenR"/>
            </a:pPr>
            <a:r>
              <a:rPr lang="en-US" sz="2600" dirty="0">
                <a:solidFill>
                  <a:schemeClr val="bg1"/>
                </a:solidFill>
                <a:latin typeface="Roboto" panose="02000000000000000000" pitchFamily="2" charset="0"/>
              </a:rPr>
              <a:t>Wash the area gently with soap and water.</a:t>
            </a:r>
          </a:p>
          <a:p>
            <a:pPr marL="971550" lvl="1" indent="-514350" algn="l">
              <a:buFont typeface="+mj-lt"/>
              <a:buAutoNum type="alphaLcParenR"/>
            </a:pPr>
            <a:r>
              <a:rPr lang="en-US" sz="2600" dirty="0">
                <a:solidFill>
                  <a:schemeClr val="bg1"/>
                </a:solidFill>
                <a:latin typeface="Roboto" panose="02000000000000000000" pitchFamily="2" charset="0"/>
              </a:rPr>
              <a:t>Ignore the bite/sting unless symptoms worsen.</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extBox 4">
            <a:extLst>
              <a:ext uri="{FF2B5EF4-FFF2-40B4-BE49-F238E27FC236}">
                <a16:creationId xmlns:a16="http://schemas.microsoft.com/office/drawing/2014/main" id="{7A694546-DB0C-35ED-57B2-E634F4C1DC21}"/>
              </a:ext>
            </a:extLst>
          </p:cNvPr>
          <p:cNvSpPr txBox="1"/>
          <p:nvPr/>
        </p:nvSpPr>
        <p:spPr>
          <a:xfrm>
            <a:off x="11658600" y="8648700"/>
            <a:ext cx="5791200" cy="461665"/>
          </a:xfrm>
          <a:prstGeom prst="rect">
            <a:avLst/>
          </a:prstGeom>
          <a:noFill/>
        </p:spPr>
        <p:txBody>
          <a:bodyPr wrap="square" rtlCol="0">
            <a:spAutoFit/>
          </a:bodyPr>
          <a:lstStyle/>
          <a:p>
            <a:r>
              <a:rPr lang="en-IN" sz="2400" dirty="0">
                <a:solidFill>
                  <a:schemeClr val="bg1"/>
                </a:solidFill>
                <a:latin typeface="Roboto" panose="02000000000000000000" pitchFamily="2" charset="0"/>
                <a:ea typeface="Roboto" panose="02000000000000000000" pitchFamily="2" charset="0"/>
                <a:cs typeface="Roboto" panose="02000000000000000000" pitchFamily="2" charset="0"/>
              </a:rPr>
              <a:t>Answer: 1) </a:t>
            </a:r>
            <a:r>
              <a:rPr lang="en-IN" sz="2400" dirty="0" err="1">
                <a:solidFill>
                  <a:schemeClr val="bg1"/>
                </a:solidFill>
                <a:latin typeface="Roboto" panose="02000000000000000000" pitchFamily="2" charset="0"/>
                <a:ea typeface="Roboto" panose="02000000000000000000" pitchFamily="2" charset="0"/>
                <a:cs typeface="Roboto" panose="02000000000000000000" pitchFamily="2" charset="0"/>
              </a:rPr>
              <a:t>a,b,c,d</a:t>
            </a:r>
            <a:r>
              <a:rPr lang="en-IN" sz="2400" dirty="0">
                <a:solidFill>
                  <a:schemeClr val="bg1"/>
                </a:solidFill>
                <a:latin typeface="Roboto" panose="02000000000000000000" pitchFamily="2" charset="0"/>
                <a:ea typeface="Roboto" panose="02000000000000000000" pitchFamily="2" charset="0"/>
                <a:cs typeface="Roboto" panose="02000000000000000000" pitchFamily="2" charset="0"/>
              </a:rPr>
              <a:t> 2) d</a:t>
            </a:r>
          </a:p>
        </p:txBody>
      </p:sp>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918</Words>
  <Application>Microsoft Office PowerPoint</Application>
  <PresentationFormat>Custom</PresentationFormat>
  <Paragraphs>72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vt:lpstr>
      <vt:lpstr>Office Theme</vt:lpstr>
      <vt:lpstr>Environmental Emergencies DEFINITION, IDENTIFICATION, CAUSES, SYMPTOMS, AND TREATMENT GUIDE</vt:lpstr>
      <vt:lpstr>c. Bites and Stings</vt:lpstr>
      <vt:lpstr>What are Bites and Stings ?</vt:lpstr>
      <vt:lpstr>How to identify if  someone got bitten or stung ?</vt:lpstr>
      <vt:lpstr>Symptoms after bites / stings</vt:lpstr>
      <vt:lpstr>02.</vt:lpstr>
      <vt:lpstr>What to do?</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13</cp:revision>
  <dcterms:created xsi:type="dcterms:W3CDTF">2024-01-18T04:56:20Z</dcterms:created>
  <dcterms:modified xsi:type="dcterms:W3CDTF">2024-01-25T08:22:09Z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